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5"/>
  </p:notesMasterIdLst>
  <p:sldIdLst>
    <p:sldId id="256" r:id="rId2"/>
    <p:sldId id="267" r:id="rId3"/>
    <p:sldId id="268" r:id="rId4"/>
    <p:sldId id="257" r:id="rId5"/>
    <p:sldId id="266" r:id="rId6"/>
    <p:sldId id="260" r:id="rId7"/>
    <p:sldId id="258" r:id="rId8"/>
    <p:sldId id="259" r:id="rId9"/>
    <p:sldId id="261" r:id="rId10"/>
    <p:sldId id="262" r:id="rId11"/>
    <p:sldId id="263" r:id="rId12"/>
    <p:sldId id="265" r:id="rId13"/>
    <p:sldId id="264" r:id="rId14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kumimoji="0" sz="4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1pPr>
    <a:lvl2pPr marL="0" marR="0" indent="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kumimoji="0" sz="4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2pPr>
    <a:lvl3pPr marL="0" marR="0" indent="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kumimoji="0" sz="4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3pPr>
    <a:lvl4pPr marL="0" marR="0" indent="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kumimoji="0" sz="4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4pPr>
    <a:lvl5pPr marL="0" marR="0" indent="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kumimoji="0" sz="4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5pPr>
    <a:lvl6pPr marL="0" marR="0" indent="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kumimoji="0" sz="4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6pPr>
    <a:lvl7pPr marL="0" marR="0" indent="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kumimoji="0" sz="4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7pPr>
    <a:lvl8pPr marL="0" marR="0" indent="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kumimoji="0" sz="4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8pPr>
    <a:lvl9pPr marL="0" marR="0" indent="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kumimoji="0" sz="4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4D80"/>
    <a:srgbClr val="7F807F"/>
    <a:srgbClr val="7F7F7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381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381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12700" cap="flat">
              <a:solidFill>
                <a:srgbClr val="536773"/>
              </a:solidFill>
              <a:prstDash val="solid"/>
              <a:miter lim="400000"/>
            </a:ln>
          </a:top>
          <a:bottom>
            <a:ln w="12700" cap="flat">
              <a:solidFill>
                <a:srgbClr val="536773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536773"/>
              </a:solidFill>
              <a:prstDash val="solid"/>
              <a:miter lim="400000"/>
            </a:ln>
          </a:top>
          <a:bottom>
            <a:ln w="12700" cap="flat">
              <a:solidFill>
                <a:srgbClr val="536773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solidFill>
            <a:schemeClr val="accent1">
              <a:lumOff val="16847"/>
            </a:schemeClr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838383"/>
              </a:solidFill>
              <a:prstDash val="solid"/>
              <a:miter lim="400000"/>
            </a:ln>
          </a:left>
          <a:right>
            <a:ln w="12700" cap="flat">
              <a:solidFill>
                <a:srgbClr val="838383"/>
              </a:solidFill>
              <a:prstDash val="solid"/>
              <a:miter lim="400000"/>
            </a:ln>
          </a:right>
          <a:top>
            <a:ln w="12700" cap="flat">
              <a:solidFill>
                <a:srgbClr val="838383"/>
              </a:solidFill>
              <a:prstDash val="solid"/>
              <a:miter lim="400000"/>
            </a:ln>
          </a:top>
          <a:bottom>
            <a:ln w="12700" cap="flat">
              <a:solidFill>
                <a:srgbClr val="838383"/>
              </a:solidFill>
              <a:prstDash val="solid"/>
              <a:miter lim="400000"/>
            </a:ln>
          </a:bottom>
          <a:insideH>
            <a:ln w="12700" cap="flat">
              <a:solidFill>
                <a:srgbClr val="838383"/>
              </a:solidFill>
              <a:prstDash val="solid"/>
              <a:miter lim="400000"/>
            </a:ln>
          </a:insideH>
          <a:insideV>
            <a:ln w="12700" cap="flat">
              <a:solidFill>
                <a:srgbClr val="838383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4D4D4D"/>
              </a:solidFill>
              <a:prstDash val="solid"/>
              <a:miter lim="400000"/>
            </a:ln>
          </a:left>
          <a:right>
            <a:ln w="12700" cap="flat">
              <a:solidFill>
                <a:srgbClr val="808080"/>
              </a:solidFill>
              <a:prstDash val="solid"/>
              <a:miter lim="400000"/>
            </a:ln>
          </a:right>
          <a:top>
            <a:ln w="12700" cap="flat">
              <a:solidFill>
                <a:srgbClr val="808080"/>
              </a:solidFill>
              <a:prstDash val="solid"/>
              <a:miter lim="400000"/>
            </a:ln>
          </a:top>
          <a:bottom>
            <a:ln w="12700" cap="flat">
              <a:solidFill>
                <a:srgbClr val="808080"/>
              </a:solidFill>
              <a:prstDash val="solid"/>
              <a:miter lim="400000"/>
            </a:ln>
          </a:bottom>
          <a:insideH>
            <a:ln w="12700" cap="flat">
              <a:solidFill>
                <a:srgbClr val="808080"/>
              </a:solidFill>
              <a:prstDash val="solid"/>
              <a:miter lim="400000"/>
            </a:ln>
          </a:insideH>
          <a:insideV>
            <a:ln w="12700" cap="flat">
              <a:solidFill>
                <a:srgbClr val="808080"/>
              </a:solidFill>
              <a:prstDash val="solid"/>
              <a:miter lim="400000"/>
            </a:ln>
          </a:insideV>
        </a:tcBdr>
        <a:fill>
          <a:solidFill>
            <a:srgbClr val="88FA4F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chemeClr val="accent3"/>
              </a:solidFill>
              <a:prstDash val="solid"/>
              <a:miter lim="400000"/>
            </a:ln>
          </a:top>
          <a:bottom>
            <a:ln w="12700" cap="flat">
              <a:solidFill>
                <a:srgbClr val="4D4D4D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4D4D4D"/>
              </a:solidFill>
              <a:prstDash val="solid"/>
              <a:miter lim="400000"/>
            </a:ln>
          </a:left>
          <a:right>
            <a:ln w="12700" cap="flat">
              <a:solidFill>
                <a:srgbClr val="4D4D4D"/>
              </a:solidFill>
              <a:prstDash val="solid"/>
              <a:miter lim="400000"/>
            </a:ln>
          </a:right>
          <a:top>
            <a:ln w="12700" cap="flat">
              <a:solidFill>
                <a:srgbClr val="4D4D4D"/>
              </a:solidFill>
              <a:prstDash val="solid"/>
              <a:miter lim="400000"/>
            </a:ln>
          </a:top>
          <a:bottom>
            <a:ln w="12700" cap="flat">
              <a:solidFill>
                <a:srgbClr val="4D4D4D"/>
              </a:solidFill>
              <a:prstDash val="solid"/>
              <a:miter lim="400000"/>
            </a:ln>
          </a:bottom>
          <a:insideH>
            <a:ln w="12700" cap="flat">
              <a:solidFill>
                <a:srgbClr val="4D4D4D"/>
              </a:solidFill>
              <a:prstDash val="solid"/>
              <a:miter lim="400000"/>
            </a:ln>
          </a:insideH>
          <a:insideV>
            <a:ln w="12700" cap="flat">
              <a:solidFill>
                <a:srgbClr val="4D4D4D"/>
              </a:solidFill>
              <a:prstDash val="solid"/>
              <a:miter lim="400000"/>
            </a:ln>
          </a:insideV>
        </a:tcBdr>
        <a:fill>
          <a:solidFill>
            <a:srgbClr val="60D937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/>
      <a:tcStyle>
        <a:tcBdr/>
        <a:fill>
          <a:solidFill>
            <a:schemeClr val="accent4">
              <a:hueOff val="348544"/>
              <a:lumOff val="7139"/>
            </a:schemeClr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8BB00"/>
          </a:solidFill>
        </a:fill>
      </a:tcStyle>
    </a:firstCol>
    <a:la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38100" cap="flat">
              <a:solidFill>
                <a:srgbClr val="F8BA00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AF7E9"/>
          </a:solidFill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464646"/>
              </a:solidFill>
              <a:prstDash val="solid"/>
              <a:miter lim="400000"/>
            </a:ln>
          </a:left>
          <a:right>
            <a:ln w="12700" cap="flat">
              <a:solidFill>
                <a:srgbClr val="464646"/>
              </a:solidFill>
              <a:prstDash val="solid"/>
              <a:miter lim="400000"/>
            </a:ln>
          </a:right>
          <a:top>
            <a:ln w="12700" cap="flat">
              <a:solidFill>
                <a:srgbClr val="464646"/>
              </a:solidFill>
              <a:prstDash val="solid"/>
              <a:miter lim="400000"/>
            </a:ln>
          </a:top>
          <a:bottom>
            <a:ln w="12700" cap="flat">
              <a:solidFill>
                <a:srgbClr val="464646"/>
              </a:solidFill>
              <a:prstDash val="solid"/>
              <a:miter lim="400000"/>
            </a:ln>
          </a:bottom>
          <a:insideH>
            <a:ln w="12700" cap="flat">
              <a:solidFill>
                <a:srgbClr val="464646"/>
              </a:solidFill>
              <a:prstDash val="solid"/>
              <a:miter lim="400000"/>
            </a:ln>
          </a:insideH>
          <a:insideV>
            <a:ln w="12700" cap="flat">
              <a:solidFill>
                <a:srgbClr val="464646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D4D5D5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C3C3C3"/>
              </a:solidFill>
              <a:prstDash val="solid"/>
              <a:miter lim="400000"/>
            </a:ln>
          </a:top>
          <a:bottom>
            <a:ln w="12700" cap="flat">
              <a:solidFill>
                <a:srgbClr val="C3C3C3"/>
              </a:solidFill>
              <a:prstDash val="solid"/>
              <a:miter lim="400000"/>
            </a:ln>
          </a:bottom>
          <a:insideH>
            <a:ln w="12700" cap="flat">
              <a:solidFill>
                <a:srgbClr val="C3C3C3"/>
              </a:solidFill>
              <a:prstDash val="solid"/>
              <a:miter lim="400000"/>
            </a:ln>
          </a:insideH>
          <a:insideV>
            <a:ln w="12700" cap="flat">
              <a:solidFill>
                <a:srgbClr val="C3C3C3"/>
              </a:solidFill>
              <a:prstDash val="solid"/>
              <a:miter lim="400000"/>
            </a:ln>
          </a:insideV>
        </a:tcBdr>
        <a:fill>
          <a:solidFill>
            <a:srgbClr val="CB2A7B"/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5E5E5E"/>
              </a:solidFill>
              <a:prstDash val="solid"/>
              <a:miter lim="400000"/>
            </a:ln>
          </a:right>
          <a:top>
            <a:ln w="38100" cap="flat">
              <a:solidFill>
                <a:srgbClr val="CB297B"/>
              </a:solidFill>
              <a:prstDash val="solid"/>
              <a:miter lim="400000"/>
            </a:ln>
          </a:top>
          <a:bottom>
            <a:ln w="12700" cap="flat">
              <a:solidFill>
                <a:srgbClr val="5E5E5E"/>
              </a:solidFill>
              <a:prstDash val="solid"/>
              <a:miter lim="400000"/>
            </a:ln>
          </a:bottom>
          <a:insideH>
            <a:ln w="12700" cap="flat">
              <a:solidFill>
                <a:srgbClr val="5E5E5E"/>
              </a:solidFill>
              <a:prstDash val="solid"/>
              <a:miter lim="400000"/>
            </a:ln>
          </a:insideH>
          <a:insideV>
            <a:ln w="12700" cap="flat">
              <a:solidFill>
                <a:srgbClr val="5E5E5E"/>
              </a:solidFill>
              <a:prstDash val="solid"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5E5E5E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991A5F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6C6C6C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6C6C6C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6C6C6C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D6DCE0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5612"/>
    <p:restoredTop sz="96327"/>
  </p:normalViewPr>
  <p:slideViewPr>
    <p:cSldViewPr snapToGrid="0" snapToObjects="1">
      <p:cViewPr varScale="1">
        <p:scale>
          <a:sx n="80" d="100"/>
          <a:sy n="80" d="100"/>
        </p:scale>
        <p:origin x="240" y="864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jpeg>
</file>

<file path=ppt/media/image15.jpeg>
</file>

<file path=ppt/media/image16.jpeg>
</file>

<file path=ppt/media/image17.jpe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4.jpe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49" name="Shape 149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1pPr>
    <a:lvl2pPr indent="228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2pPr>
    <a:lvl3pPr indent="457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3pPr>
    <a:lvl4pPr indent="685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4pPr>
    <a:lvl5pPr indent="9144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5pPr>
    <a:lvl6pPr indent="11430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6pPr>
    <a:lvl7pPr indent="1371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7pPr>
    <a:lvl8pPr indent="1600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8pPr>
    <a:lvl9pPr indent="1828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Mention “Google-Friendly” and email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Quick anecdote about device control.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Mention the chaotic nature of device control software.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672884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7047095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Mention Harald Bluetooth.</a:t>
            </a:r>
          </a:p>
          <a:p>
            <a:r>
              <a:rPr lang="en-US" dirty="0"/>
              <a:t>Jim </a:t>
            </a:r>
            <a:r>
              <a:rPr lang="en-US" dirty="0" err="1"/>
              <a:t>Kardach</a:t>
            </a:r>
            <a:r>
              <a:rPr lang="en-US" dirty="0"/>
              <a:t> (Intel) made up the name.</a:t>
            </a:r>
          </a:p>
        </p:txBody>
      </p:sp>
    </p:spTree>
    <p:extLst>
      <p:ext uri="{BB962C8B-B14F-4D97-AF65-F5344CB8AC3E}">
        <p14:creationId xmlns:p14="http://schemas.microsoft.com/office/powerpoint/2010/main" val="103781468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Bluetooth is a HUGE specification.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It covers billions of devices.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It needs to take an “all things, to all men” approach.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Anecdote about figuring out what to cover.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-CLICK-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Core Bluetooth is Apple’s “window” into Bluetooth.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Note that Apple probably knows more about Bluetooth than almost any corporation out there; yet has chosen to make Core Bluetooth a very “lite” version.</a:t>
            </a:r>
          </a:p>
        </p:txBody>
      </p:sp>
    </p:spTree>
    <p:extLst>
      <p:ext uri="{BB962C8B-B14F-4D97-AF65-F5344CB8AC3E}">
        <p14:creationId xmlns:p14="http://schemas.microsoft.com/office/powerpoint/2010/main" val="30543440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Basic Rate/Enhanced Data Rate, or Classic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Keyboards and mice, or headphones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- CLICK –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Bluetooth Low-Energy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OBD adapters or fitness trackers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- CLICK –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We will be concentrating on BLE.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There is some rather casual support in Core Bluetooth for Classic, but we will concentrate on BLE.</a:t>
            </a:r>
          </a:p>
        </p:txBody>
      </p:sp>
    </p:spTree>
    <p:extLst>
      <p:ext uri="{BB962C8B-B14F-4D97-AF65-F5344CB8AC3E}">
        <p14:creationId xmlns:p14="http://schemas.microsoft.com/office/powerpoint/2010/main" val="144727535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Dave is a Peripheral (Server)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Matt is a Central (Client)</a:t>
            </a:r>
          </a:p>
        </p:txBody>
      </p:sp>
    </p:spTree>
    <p:extLst>
      <p:ext uri="{BB962C8B-B14F-4D97-AF65-F5344CB8AC3E}">
        <p14:creationId xmlns:p14="http://schemas.microsoft.com/office/powerpoint/2010/main" val="367290640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Talk about how the Peripheral is always in charge of the relationship.</a:t>
            </a:r>
          </a:p>
        </p:txBody>
      </p:sp>
    </p:spTree>
    <p:extLst>
      <p:ext uri="{BB962C8B-B14F-4D97-AF65-F5344CB8AC3E}">
        <p14:creationId xmlns:p14="http://schemas.microsoft.com/office/powerpoint/2010/main" val="37064468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808312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Author and Date"/>
          <p:cNvSpPr txBox="1">
            <a:spLocks noGrp="1"/>
          </p:cNvSpPr>
          <p:nvPr>
            <p:ph type="body" sz="quarter" idx="13" hasCustomPrompt="1"/>
          </p:nvPr>
        </p:nvSpPr>
        <p:spPr>
          <a:xfrm>
            <a:off x="1201340" y="11859862"/>
            <a:ext cx="21971003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3600" b="1"/>
            </a:lvl1pPr>
          </a:lstStyle>
          <a:p>
            <a:r>
              <a:t>Author and Date</a:t>
            </a:r>
          </a:p>
        </p:txBody>
      </p:sp>
      <p:sp>
        <p:nvSpPr>
          <p:cNvPr id="12" name="Presentation Title"/>
          <p:cNvSpPr txBox="1">
            <a:spLocks noGrp="1"/>
          </p:cNvSpPr>
          <p:nvPr>
            <p:ph type="title" hasCustomPrompt="1"/>
          </p:nvPr>
        </p:nvSpPr>
        <p:spPr>
          <a:xfrm>
            <a:off x="1206496" y="2574991"/>
            <a:ext cx="21971004" cy="4648201"/>
          </a:xfrm>
          <a:prstGeom prst="rect">
            <a:avLst/>
          </a:prstGeom>
        </p:spPr>
        <p:txBody>
          <a:bodyPr anchor="b"/>
          <a:lstStyle>
            <a:lvl1pPr>
              <a:defRPr sz="11600" spc="-232"/>
            </a:lvl1pPr>
          </a:lstStyle>
          <a:p>
            <a:r>
              <a:t>Presentation Title</a:t>
            </a:r>
          </a:p>
        </p:txBody>
      </p:sp>
      <p:sp>
        <p:nvSpPr>
          <p:cNvPr id="13" name="Body Level One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201342" y="7223190"/>
            <a:ext cx="21971001" cy="1905001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  <a:lvl2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2pPr>
            <a:lvl3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3pPr>
            <a:lvl4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4pPr>
            <a:lvl5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5pPr>
          </a:lstStyle>
          <a:p>
            <a:r>
              <a:t>Presentation Subtitle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ig Fa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Body Level One…"/>
          <p:cNvSpPr txBox="1">
            <a:spLocks noGrp="1"/>
          </p:cNvSpPr>
          <p:nvPr>
            <p:ph type="body" idx="1" hasCustomPrompt="1"/>
          </p:nvPr>
        </p:nvSpPr>
        <p:spPr>
          <a:xfrm>
            <a:off x="1206500" y="1075927"/>
            <a:ext cx="21971000" cy="7241584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/>
            </a:lvl1pPr>
            <a:lvl2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/>
            </a:lvl2pPr>
            <a:lvl3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/>
            </a:lvl3pPr>
            <a:lvl4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/>
            </a:lvl4pPr>
            <a:lvl5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/>
            </a:lvl5pPr>
          </a:lstStyle>
          <a:p>
            <a:r>
              <a:t>100%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07" name="Fact information"/>
          <p:cNvSpPr txBox="1">
            <a:spLocks noGrp="1"/>
          </p:cNvSpPr>
          <p:nvPr>
            <p:ph type="body" sz="quarter" idx="13" hasCustomPrompt="1"/>
          </p:nvPr>
        </p:nvSpPr>
        <p:spPr>
          <a:xfrm>
            <a:off x="1206500" y="8262180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</a:lstStyle>
          <a:p>
            <a:r>
              <a:t>Fact information</a:t>
            </a:r>
          </a:p>
        </p:txBody>
      </p:sp>
      <p:sp>
        <p:nvSpPr>
          <p:cNvPr id="10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Attribution"/>
          <p:cNvSpPr txBox="1">
            <a:spLocks noGrp="1"/>
          </p:cNvSpPr>
          <p:nvPr>
            <p:ph type="body" sz="quarter" idx="13" hasCustomPrompt="1"/>
          </p:nvPr>
        </p:nvSpPr>
        <p:spPr>
          <a:xfrm>
            <a:off x="2430025" y="10675453"/>
            <a:ext cx="20200052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3600" b="1"/>
            </a:lvl1pPr>
          </a:lstStyle>
          <a:p>
            <a:r>
              <a:t>Attribution</a:t>
            </a:r>
          </a:p>
        </p:txBody>
      </p:sp>
      <p:sp>
        <p:nvSpPr>
          <p:cNvPr id="116" name="Body Level One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1753923" y="4939860"/>
            <a:ext cx="20876154" cy="3836280"/>
          </a:xfrm>
          <a:prstGeom prst="rect">
            <a:avLst/>
          </a:prstGeom>
        </p:spPr>
        <p:txBody>
          <a:bodyPr/>
          <a:lstStyle>
            <a:lvl1pPr marL="638923" indent="-469900">
              <a:spcBef>
                <a:spcPts val="0"/>
              </a:spcBef>
              <a:buSzTx/>
              <a:buNone/>
              <a:defRPr sz="8500" spc="-17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  <a:lvl2pPr marL="638923" indent="-469900">
              <a:spcBef>
                <a:spcPts val="0"/>
              </a:spcBef>
              <a:buSzTx/>
              <a:buNone/>
              <a:defRPr sz="8500" spc="-17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2pPr>
            <a:lvl3pPr marL="638923" indent="-469900">
              <a:spcBef>
                <a:spcPts val="0"/>
              </a:spcBef>
              <a:buSzTx/>
              <a:buNone/>
              <a:defRPr sz="8500" spc="-17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3pPr>
            <a:lvl4pPr marL="638923" indent="-469900">
              <a:spcBef>
                <a:spcPts val="0"/>
              </a:spcBef>
              <a:buSzTx/>
              <a:buNone/>
              <a:defRPr sz="8500" spc="-17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4pPr>
            <a:lvl5pPr marL="638923" indent="-469900">
              <a:spcBef>
                <a:spcPts val="0"/>
              </a:spcBef>
              <a:buSzTx/>
              <a:buNone/>
              <a:defRPr sz="8500" spc="-17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5pPr>
          </a:lstStyle>
          <a:p>
            <a:r>
              <a:t>“Notable Quote”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17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Image"/>
          <p:cNvSpPr>
            <a:spLocks noGrp="1"/>
          </p:cNvSpPr>
          <p:nvPr>
            <p:ph type="pic" sz="quarter" idx="13"/>
          </p:nvPr>
        </p:nvSpPr>
        <p:spPr>
          <a:xfrm>
            <a:off x="15760700" y="1016000"/>
            <a:ext cx="7439099" cy="5949678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25" name="Image"/>
          <p:cNvSpPr>
            <a:spLocks noGrp="1"/>
          </p:cNvSpPr>
          <p:nvPr>
            <p:ph type="pic" sz="half" idx="14"/>
          </p:nvPr>
        </p:nvSpPr>
        <p:spPr>
          <a:xfrm>
            <a:off x="13500100" y="3978275"/>
            <a:ext cx="10439400" cy="12150181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26" name="Image"/>
          <p:cNvSpPr>
            <a:spLocks noGrp="1"/>
          </p:cNvSpPr>
          <p:nvPr>
            <p:ph type="pic" idx="15"/>
          </p:nvPr>
        </p:nvSpPr>
        <p:spPr>
          <a:xfrm>
            <a:off x="-139700" y="495300"/>
            <a:ext cx="16611600" cy="124587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27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Image"/>
          <p:cNvSpPr>
            <a:spLocks noGrp="1"/>
          </p:cNvSpPr>
          <p:nvPr>
            <p:ph type="pic" idx="13"/>
          </p:nvPr>
        </p:nvSpPr>
        <p:spPr>
          <a:xfrm>
            <a:off x="-1333500" y="-5524500"/>
            <a:ext cx="27051000" cy="216408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3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Photo 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910457886_1434x1669.jpg"/>
          <p:cNvSpPr>
            <a:spLocks noGrp="1"/>
          </p:cNvSpPr>
          <p:nvPr>
            <p:ph type="pic" idx="13"/>
          </p:nvPr>
        </p:nvSpPr>
        <p:spPr>
          <a:xfrm>
            <a:off x="10972800" y="-203200"/>
            <a:ext cx="12144837" cy="141351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33" name="Slide Title"/>
          <p:cNvSpPr txBox="1">
            <a:spLocks noGrp="1"/>
          </p:cNvSpPr>
          <p:nvPr>
            <p:ph type="title" hasCustomPrompt="1"/>
          </p:nvPr>
        </p:nvSpPr>
        <p:spPr>
          <a:xfrm>
            <a:off x="1206500" y="1270000"/>
            <a:ext cx="9779000" cy="5882273"/>
          </a:xfrm>
          <a:prstGeom prst="rect">
            <a:avLst/>
          </a:prstGeom>
        </p:spPr>
        <p:txBody>
          <a:bodyPr anchor="b"/>
          <a:lstStyle/>
          <a:p>
            <a:r>
              <a:t>Slide Title</a:t>
            </a:r>
          </a:p>
        </p:txBody>
      </p:sp>
      <p:sp>
        <p:nvSpPr>
          <p:cNvPr id="34" name="Body Level One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206500" y="7060576"/>
            <a:ext cx="9779000" cy="5385424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  <a:lvl2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2pPr>
            <a:lvl3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3pPr>
            <a:lvl4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4pPr>
            <a:lvl5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5pPr>
          </a:lstStyle>
          <a:p>
            <a:r>
              <a:t>Slide Subtitle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35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lide Title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Slide Title</a:t>
            </a:r>
          </a:p>
        </p:txBody>
      </p:sp>
      <p:sp>
        <p:nvSpPr>
          <p:cNvPr id="43" name="Slide Subtitle"/>
          <p:cNvSpPr txBox="1">
            <a:spLocks noGrp="1"/>
          </p:cNvSpPr>
          <p:nvPr>
            <p:ph type="body" sz="quarter" idx="13" hasCustomPrompt="1"/>
          </p:nvPr>
        </p:nvSpPr>
        <p:spPr>
          <a:xfrm>
            <a:off x="1206500" y="2372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</a:lstStyle>
          <a:p>
            <a:r>
              <a:t>Slide Subtitle</a:t>
            </a:r>
          </a:p>
        </p:txBody>
      </p:sp>
      <p:sp>
        <p:nvSpPr>
          <p:cNvPr id="44" name="Body Level One…"/>
          <p:cNvSpPr txBox="1">
            <a:spLocks noGrp="1"/>
          </p:cNvSpPr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Slide bullet text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4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Body Level One…"/>
          <p:cNvSpPr txBox="1">
            <a:spLocks noGrp="1"/>
          </p:cNvSpPr>
          <p:nvPr>
            <p:ph type="body" idx="1" hasCustomPrompt="1"/>
          </p:nvPr>
        </p:nvSpPr>
        <p:spPr>
          <a:prstGeom prst="rect">
            <a:avLst/>
          </a:prstGeom>
        </p:spPr>
        <p:txBody>
          <a:bodyPr numCol="2" spcCol="1098550"/>
          <a:lstStyle/>
          <a:p>
            <a:r>
              <a:t>Slide bullet text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5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Slide Subtitle"/>
          <p:cNvSpPr txBox="1">
            <a:spLocks noGrp="1"/>
          </p:cNvSpPr>
          <p:nvPr>
            <p:ph type="body" sz="quarter" idx="13" hasCustomPrompt="1"/>
          </p:nvPr>
        </p:nvSpPr>
        <p:spPr>
          <a:xfrm>
            <a:off x="1206500" y="2372962"/>
            <a:ext cx="9779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</a:lstStyle>
          <a:p>
            <a:r>
              <a:t>Slide Subtitle</a:t>
            </a:r>
          </a:p>
        </p:txBody>
      </p:sp>
      <p:sp>
        <p:nvSpPr>
          <p:cNvPr id="61" name="Body Level One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1206500" y="4248504"/>
            <a:ext cx="9779000" cy="8256630"/>
          </a:xfrm>
          <a:prstGeom prst="rect">
            <a:avLst/>
          </a:prstGeom>
        </p:spPr>
        <p:txBody>
          <a:bodyPr/>
          <a:lstStyle/>
          <a:p>
            <a:r>
              <a:t>Slide bullet text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62" name="660384004_1290x1720.jpg"/>
          <p:cNvSpPr>
            <a:spLocks noGrp="1"/>
          </p:cNvSpPr>
          <p:nvPr>
            <p:ph type="pic" idx="14"/>
          </p:nvPr>
        </p:nvSpPr>
        <p:spPr>
          <a:xfrm>
            <a:off x="12192000" y="-407266"/>
            <a:ext cx="10916874" cy="14555832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63" name="Slide Title"/>
          <p:cNvSpPr txBox="1">
            <a:spLocks noGrp="1"/>
          </p:cNvSpPr>
          <p:nvPr>
            <p:ph type="title" hasCustomPrompt="1"/>
          </p:nvPr>
        </p:nvSpPr>
        <p:spPr>
          <a:xfrm>
            <a:off x="1206500" y="1079500"/>
            <a:ext cx="9779000" cy="1435100"/>
          </a:xfrm>
          <a:prstGeom prst="rect">
            <a:avLst/>
          </a:prstGeom>
        </p:spPr>
        <p:txBody>
          <a:bodyPr/>
          <a:lstStyle/>
          <a:p>
            <a:r>
              <a:t>Slide Title</a:t>
            </a:r>
          </a:p>
        </p:txBody>
      </p:sp>
      <p:sp>
        <p:nvSpPr>
          <p:cNvPr id="6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ection Title"/>
          <p:cNvSpPr txBox="1">
            <a:spLocks noGrp="1"/>
          </p:cNvSpPr>
          <p:nvPr>
            <p:ph type="title" hasCustomPrompt="1"/>
          </p:nvPr>
        </p:nvSpPr>
        <p:spPr>
          <a:xfrm>
            <a:off x="1206496" y="4533900"/>
            <a:ext cx="21971004" cy="4648200"/>
          </a:xfrm>
          <a:prstGeom prst="rect">
            <a:avLst/>
          </a:prstGeom>
        </p:spPr>
        <p:txBody>
          <a:bodyPr anchor="ctr"/>
          <a:lstStyle>
            <a:lvl1pPr>
              <a:defRPr sz="11600" b="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t>Section Title</a:t>
            </a:r>
          </a:p>
        </p:txBody>
      </p:sp>
      <p:sp>
        <p:nvSpPr>
          <p:cNvPr id="72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Slide Title"/>
          <p:cNvSpPr txBox="1">
            <a:spLocks noGrp="1"/>
          </p:cNvSpPr>
          <p:nvPr>
            <p:ph type="title" hasCustomPrompt="1"/>
          </p:nvPr>
        </p:nvSpPr>
        <p:spPr>
          <a:xfrm>
            <a:off x="1206500" y="1079500"/>
            <a:ext cx="21971000" cy="1434949"/>
          </a:xfrm>
          <a:prstGeom prst="rect">
            <a:avLst/>
          </a:prstGeom>
        </p:spPr>
        <p:txBody>
          <a:bodyPr/>
          <a:lstStyle/>
          <a:p>
            <a:r>
              <a:t>Slide Title</a:t>
            </a:r>
          </a:p>
        </p:txBody>
      </p:sp>
      <p:sp>
        <p:nvSpPr>
          <p:cNvPr id="80" name="Slide Subtitle"/>
          <p:cNvSpPr txBox="1">
            <a:spLocks noGrp="1"/>
          </p:cNvSpPr>
          <p:nvPr>
            <p:ph type="body" sz="quarter" idx="13" hasCustomPrompt="1"/>
          </p:nvPr>
        </p:nvSpPr>
        <p:spPr>
          <a:xfrm>
            <a:off x="1206500" y="2372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</a:lstStyle>
          <a:p>
            <a:r>
              <a:t>Slide Subtitle</a:t>
            </a:r>
          </a:p>
        </p:txBody>
      </p:sp>
      <p:sp>
        <p:nvSpPr>
          <p:cNvPr id="8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Agenda Title"/>
          <p:cNvSpPr txBox="1">
            <a:spLocks noGrp="1"/>
          </p:cNvSpPr>
          <p:nvPr>
            <p:ph type="title" hasCustomPrompt="1"/>
          </p:nvPr>
        </p:nvSpPr>
        <p:spPr>
          <a:xfrm>
            <a:off x="1206500" y="1079500"/>
            <a:ext cx="21971000" cy="1435100"/>
          </a:xfrm>
          <a:prstGeom prst="rect">
            <a:avLst/>
          </a:prstGeom>
        </p:spPr>
        <p:txBody>
          <a:bodyPr/>
          <a:lstStyle/>
          <a:p>
            <a:r>
              <a:t>Agenda Title</a:t>
            </a:r>
          </a:p>
        </p:txBody>
      </p:sp>
      <p:sp>
        <p:nvSpPr>
          <p:cNvPr id="89" name="Agenda Subtitle"/>
          <p:cNvSpPr txBox="1">
            <a:spLocks noGrp="1"/>
          </p:cNvSpPr>
          <p:nvPr>
            <p:ph type="body" sz="quarter" idx="13" hasCustomPrompt="1"/>
          </p:nvPr>
        </p:nvSpPr>
        <p:spPr>
          <a:xfrm>
            <a:off x="1206500" y="2372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</a:lstStyle>
          <a:p>
            <a:r>
              <a:t>Agenda Subtitle</a:t>
            </a:r>
          </a:p>
        </p:txBody>
      </p:sp>
      <p:sp>
        <p:nvSpPr>
          <p:cNvPr id="90" name="Body Level One…"/>
          <p:cNvSpPr txBox="1">
            <a:spLocks noGrp="1"/>
          </p:cNvSpPr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1800"/>
              </a:spcBef>
              <a:buSzTx/>
              <a:buNone/>
              <a:defRPr sz="5500" spc="-55"/>
            </a:lvl1pPr>
            <a:lvl2pPr marL="0" indent="0" defTabSz="825500">
              <a:lnSpc>
                <a:spcPct val="100000"/>
              </a:lnSpc>
              <a:spcBef>
                <a:spcPts val="1800"/>
              </a:spcBef>
              <a:buSzTx/>
              <a:buNone/>
              <a:defRPr sz="5500" spc="-55"/>
            </a:lvl2pPr>
            <a:lvl3pPr marL="0" indent="0" defTabSz="825500">
              <a:lnSpc>
                <a:spcPct val="100000"/>
              </a:lnSpc>
              <a:spcBef>
                <a:spcPts val="1800"/>
              </a:spcBef>
              <a:buSzTx/>
              <a:buNone/>
              <a:defRPr sz="5500" spc="-55"/>
            </a:lvl3pPr>
            <a:lvl4pPr marL="0" indent="0" defTabSz="825500">
              <a:lnSpc>
                <a:spcPct val="100000"/>
              </a:lnSpc>
              <a:spcBef>
                <a:spcPts val="1800"/>
              </a:spcBef>
              <a:buSzTx/>
              <a:buNone/>
              <a:defRPr sz="5500" spc="-55"/>
            </a:lvl4pPr>
            <a:lvl5pPr marL="0" indent="0" defTabSz="825500">
              <a:lnSpc>
                <a:spcPct val="100000"/>
              </a:lnSpc>
              <a:spcBef>
                <a:spcPts val="1800"/>
              </a:spcBef>
              <a:buSzTx/>
              <a:buNone/>
              <a:defRPr sz="5500" spc="-55"/>
            </a:lvl5pPr>
          </a:lstStyle>
          <a:p>
            <a:r>
              <a:t>Agenda Topics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9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Stat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Body Level One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1206500" y="4920843"/>
            <a:ext cx="21971000" cy="3874314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  <a:lvl2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2pPr>
            <a:lvl3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3pPr>
            <a:lvl4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4pPr>
            <a:lvl5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5pPr>
          </a:lstStyle>
          <a:p>
            <a:r>
              <a:t>Statement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99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6">
            <a:alphaModFix amt="20000"/>
            <a:lum/>
          </a:blip>
          <a:srcRect/>
          <a:stretch>
            <a:fillRect l="-34000" r="-3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Title"/>
          <p:cNvSpPr txBox="1">
            <a:spLocks noGrp="1"/>
          </p:cNvSpPr>
          <p:nvPr>
            <p:ph type="title" hasCustomPrompt="1"/>
          </p:nvPr>
        </p:nvSpPr>
        <p:spPr>
          <a:xfrm>
            <a:off x="1206500" y="1079500"/>
            <a:ext cx="21971000" cy="14331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r>
              <a:t>Slide Title</a:t>
            </a:r>
          </a:p>
        </p:txBody>
      </p:sp>
      <p:sp>
        <p:nvSpPr>
          <p:cNvPr id="3" name="Body Level One…"/>
          <p:cNvSpPr txBox="1">
            <a:spLocks noGrp="1"/>
          </p:cNvSpPr>
          <p:nvPr>
            <p:ph type="body" idx="1" hasCustomPrompt="1"/>
          </p:nvPr>
        </p:nvSpPr>
        <p:spPr>
          <a:xfrm>
            <a:off x="1206500" y="4248504"/>
            <a:ext cx="21971000" cy="82560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r>
              <a:t>Slide bullet text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b">
            <a:spAutoFit/>
          </a:bodyPr>
          <a:lstStyle>
            <a:lvl1pPr algn="ctr" defTabSz="584200">
              <a:lnSpc>
                <a:spcPct val="100000"/>
              </a:lnSpc>
              <a:spcBef>
                <a:spcPts val="0"/>
              </a:spcBef>
              <a:defRPr sz="1800"/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1" r:id="rId2"/>
    <p:sldLayoutId id="2147483652" r:id="rId3"/>
    <p:sldLayoutId id="2147483653" r:id="rId4"/>
    <p:sldLayoutId id="2147483654" r:id="rId5"/>
    <p:sldLayoutId id="2147483655" r:id="rId6"/>
    <p:sldLayoutId id="2147483656" r:id="rId7"/>
    <p:sldLayoutId id="2147483657" r:id="rId8"/>
    <p:sldLayoutId id="2147483658" r:id="rId9"/>
    <p:sldLayoutId id="2147483659" r:id="rId10"/>
    <p:sldLayoutId id="2147483660" r:id="rId11"/>
    <p:sldLayoutId id="2147483661" r:id="rId12"/>
    <p:sldLayoutId id="2147483662" r:id="rId13"/>
    <p:sldLayoutId id="2147483663" r:id="rId14"/>
  </p:sldLayoutIdLst>
  <p:transition spd="med"/>
  <p:txStyles>
    <p:titleStyle>
      <a:lvl1pPr marL="0" marR="0" indent="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9pPr>
    </p:titleStyle>
    <p:bodyStyle>
      <a:lvl1pPr marL="6096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1pPr>
      <a:lvl2pPr marL="12192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2pPr>
      <a:lvl3pPr marL="18288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3pPr>
      <a:lvl4pPr marL="24384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4pPr>
      <a:lvl5pPr marL="30480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5pPr>
      <a:lvl6pPr marL="36576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6pPr>
      <a:lvl7pPr marL="42672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7pPr>
      <a:lvl8pPr marL="48768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8pPr>
      <a:lvl9pPr marL="54864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9pPr>
    </p:bodyStyle>
    <p:other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14.xml"/><Relationship Id="rId5" Type="http://schemas.openxmlformats.org/officeDocument/2006/relationships/image" Target="../media/image28.png"/><Relationship Id="rId4" Type="http://schemas.openxmlformats.org/officeDocument/2006/relationships/image" Target="../media/image27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14.xml"/><Relationship Id="rId5" Type="http://schemas.openxmlformats.org/officeDocument/2006/relationships/image" Target="../media/image28.png"/><Relationship Id="rId4" Type="http://schemas.openxmlformats.org/officeDocument/2006/relationships/image" Target="../media/image27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1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4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4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4.xml"/><Relationship Id="rId6" Type="http://schemas.openxmlformats.org/officeDocument/2006/relationships/image" Target="../media/image17.jpeg"/><Relationship Id="rId5" Type="http://schemas.openxmlformats.org/officeDocument/2006/relationships/image" Target="../media/image16.jpeg"/><Relationship Id="rId4" Type="http://schemas.openxmlformats.org/officeDocument/2006/relationships/image" Target="../media/image15.jpe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4.xml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4.xml"/><Relationship Id="rId6" Type="http://schemas.openxmlformats.org/officeDocument/2006/relationships/image" Target="../media/image24.png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ChrisMarshallNY"/>
          <p:cNvSpPr txBox="1">
            <a:spLocks noGrp="1"/>
          </p:cNvSpPr>
          <p:nvPr>
            <p:ph type="body" idx="13"/>
          </p:nvPr>
        </p:nvSpPr>
        <p:spPr>
          <a:xfrm>
            <a:off x="1201341" y="11859862"/>
            <a:ext cx="10990660" cy="636979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>
            <a:normAutofit lnSpcReduction="10000"/>
          </a:bodyPr>
          <a:lstStyle/>
          <a:p>
            <a:r>
              <a:rPr dirty="0" err="1"/>
              <a:t>ChrisMarshallNY</a:t>
            </a:r>
            <a:r>
              <a:rPr dirty="0"/>
              <a:t> </a:t>
            </a:r>
            <a:r>
              <a:rPr lang="en-US" i="1" dirty="0"/>
              <a:t>(Google-Friendly)</a:t>
            </a:r>
            <a:endParaRPr i="1" dirty="0"/>
          </a:p>
        </p:txBody>
      </p:sp>
      <p:sp>
        <p:nvSpPr>
          <p:cNvPr id="152" name="Introduction to Core Bluetooth"/>
          <p:cNvSpPr txBox="1"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Introduction to Core Bluetooth</a:t>
            </a:r>
          </a:p>
        </p:txBody>
      </p:sp>
      <p:sp>
        <p:nvSpPr>
          <p:cNvPr id="153" name="Understanding the Basics of Using Core Bluetooth"/>
          <p:cNvSpPr txBox="1">
            <a:spLocks noGrp="1"/>
          </p:cNvSpPr>
          <p:nvPr>
            <p:ph type="subTitle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/>
              <a:t>Understanding the Basics of Using Core Bluetooth</a:t>
            </a:r>
          </a:p>
        </p:txBody>
      </p:sp>
      <p:sp>
        <p:nvSpPr>
          <p:cNvPr id="6" name="ChrisMarshallNY">
            <a:extLst>
              <a:ext uri="{FF2B5EF4-FFF2-40B4-BE49-F238E27FC236}">
                <a16:creationId xmlns:a16="http://schemas.microsoft.com/office/drawing/2014/main" id="{80AA0BED-F172-DE45-83B8-28F9225B0DE6}"/>
              </a:ext>
            </a:extLst>
          </p:cNvPr>
          <p:cNvSpPr txBox="1">
            <a:spLocks/>
          </p:cNvSpPr>
          <p:nvPr/>
        </p:nvSpPr>
        <p:spPr>
          <a:xfrm>
            <a:off x="16013151" y="11871391"/>
            <a:ext cx="7169509" cy="6369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tIns="45719" rIns="45719" bIns="45719">
            <a:normAutofit lnSpcReduction="10000"/>
          </a:bodyPr>
          <a:lstStyle>
            <a:lvl1pPr marL="0" marR="0" indent="0" algn="l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600" b="1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1pPr>
            <a:lvl2pPr marL="12192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2pPr>
            <a:lvl3pPr marL="18288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3pPr>
            <a:lvl4pPr marL="24384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4pPr>
            <a:lvl5pPr marL="30480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5pPr>
            <a:lvl6pPr marL="36576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6pPr>
            <a:lvl7pPr marL="42672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7pPr>
            <a:lvl8pPr marL="48768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8pPr>
            <a:lvl9pPr marL="54864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9pPr>
          </a:lstStyle>
          <a:p>
            <a:pPr algn="r" hangingPunct="1"/>
            <a:r>
              <a:rPr lang="en-US" dirty="0" err="1"/>
              <a:t>Chris@RiftValleySoftware.COM</a:t>
            </a:r>
            <a:endParaRPr lang="en-US" dirty="0"/>
          </a:p>
        </p:txBody>
      </p:sp>
      <p:pic>
        <p:nvPicPr>
          <p:cNvPr id="5" name="Picture 4" descr="A picture containing room&#10;&#10;Description automatically generated">
            <a:extLst>
              <a:ext uri="{FF2B5EF4-FFF2-40B4-BE49-F238E27FC236}">
                <a16:creationId xmlns:a16="http://schemas.microsoft.com/office/drawing/2014/main" id="{64E4E868-AB12-8441-8F02-AEFF1424F87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980452" y="669990"/>
            <a:ext cx="4617453" cy="4617453"/>
          </a:xfrm>
          <a:prstGeom prst="rect">
            <a:avLst/>
          </a:prstGeom>
        </p:spPr>
      </p:pic>
      <p:pic>
        <p:nvPicPr>
          <p:cNvPr id="8" name="Picture 7" descr="A close up of a sign&#10;&#10;Description automatically generated">
            <a:extLst>
              <a:ext uri="{FF2B5EF4-FFF2-40B4-BE49-F238E27FC236}">
                <a16:creationId xmlns:a16="http://schemas.microsoft.com/office/drawing/2014/main" id="{0EF6ED37-E4DF-6E4E-BFBA-4FB2EC552EB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85389" y="938810"/>
            <a:ext cx="4079815" cy="4079815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The Basic Structure Of Our Bluetooth Apps"/>
          <p:cNvSpPr txBox="1">
            <a:spLocks noGrp="1"/>
          </p:cNvSpPr>
          <p:nvPr>
            <p:ph type="title" idx="4294967295"/>
          </p:nvPr>
        </p:nvSpPr>
        <p:spPr>
          <a:xfrm>
            <a:off x="1282700" y="1003300"/>
            <a:ext cx="21066969" cy="1435100"/>
          </a:xfrm>
          <a:prstGeom prst="rect">
            <a:avLst/>
          </a:prstGeom>
        </p:spPr>
        <p:txBody>
          <a:bodyPr/>
          <a:lstStyle>
            <a:lvl1pPr defTabSz="2389572">
              <a:defRPr sz="8330" spc="-166"/>
            </a:lvl1pPr>
          </a:lstStyle>
          <a:p>
            <a:r>
              <a:t>The Basic Structure Of Our Bluetooth Apps</a:t>
            </a:r>
          </a:p>
        </p:txBody>
      </p:sp>
      <p:sp>
        <p:nvSpPr>
          <p:cNvPr id="243" name="Rectangle"/>
          <p:cNvSpPr/>
          <p:nvPr/>
        </p:nvSpPr>
        <p:spPr>
          <a:xfrm>
            <a:off x="14088981" y="5104470"/>
            <a:ext cx="7214443" cy="5171041"/>
          </a:xfrm>
          <a:prstGeom prst="rect">
            <a:avLst/>
          </a:prstGeom>
          <a:solidFill>
            <a:schemeClr val="accent1">
              <a:lumOff val="-13575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825500">
              <a:lnSpc>
                <a:spcPct val="100000"/>
              </a:lnSpc>
              <a:spcBef>
                <a:spcPts val="0"/>
              </a:spcBef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244" name="Rectangle"/>
          <p:cNvSpPr/>
          <p:nvPr/>
        </p:nvSpPr>
        <p:spPr>
          <a:xfrm>
            <a:off x="14281435" y="6215670"/>
            <a:ext cx="6829533" cy="3828294"/>
          </a:xfrm>
          <a:prstGeom prst="rect">
            <a:avLst/>
          </a:prstGeom>
          <a:solidFill>
            <a:schemeClr val="accent3">
              <a:hueOff val="362282"/>
              <a:satOff val="31803"/>
              <a:lumOff val="-18242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825500">
              <a:lnSpc>
                <a:spcPct val="100000"/>
              </a:lnSpc>
              <a:spcBef>
                <a:spcPts val="0"/>
              </a:spcBef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grpSp>
        <p:nvGrpSpPr>
          <p:cNvPr id="247" name="Group"/>
          <p:cNvGrpSpPr/>
          <p:nvPr/>
        </p:nvGrpSpPr>
        <p:grpSpPr>
          <a:xfrm>
            <a:off x="14432692" y="7263951"/>
            <a:ext cx="6527020" cy="1270001"/>
            <a:chOff x="0" y="0"/>
            <a:chExt cx="6527018" cy="1270000"/>
          </a:xfrm>
        </p:grpSpPr>
        <p:sp>
          <p:nvSpPr>
            <p:cNvPr id="245" name="Rectangle"/>
            <p:cNvSpPr/>
            <p:nvPr/>
          </p:nvSpPr>
          <p:spPr>
            <a:xfrm>
              <a:off x="0" y="0"/>
              <a:ext cx="6527019" cy="1270000"/>
            </a:xfrm>
            <a:prstGeom prst="rect">
              <a:avLst/>
            </a:prstGeom>
            <a:solidFill>
              <a:schemeClr val="accent4">
                <a:hueOff val="-476017"/>
                <a:lumOff val="-10042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825500">
                <a:lnSpc>
                  <a:spcPct val="100000"/>
                </a:lnSpc>
                <a:spcBef>
                  <a:spcPts val="0"/>
                </a:spcBef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246" name="CBMutableCharacteristic"/>
            <p:cNvSpPr txBox="1"/>
            <p:nvPr/>
          </p:nvSpPr>
          <p:spPr>
            <a:xfrm>
              <a:off x="65623" y="261823"/>
              <a:ext cx="6395772" cy="74635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4400"/>
              </a:lvl1pPr>
            </a:lstStyle>
            <a:p>
              <a:r>
                <a:t>CBMutableCharacteristic</a:t>
              </a:r>
            </a:p>
          </p:txBody>
        </p:sp>
      </p:grpSp>
      <p:grpSp>
        <p:nvGrpSpPr>
          <p:cNvPr id="250" name="Group"/>
          <p:cNvGrpSpPr/>
          <p:nvPr/>
        </p:nvGrpSpPr>
        <p:grpSpPr>
          <a:xfrm>
            <a:off x="14432692" y="8680998"/>
            <a:ext cx="6527020" cy="1270001"/>
            <a:chOff x="0" y="0"/>
            <a:chExt cx="6527018" cy="1270000"/>
          </a:xfrm>
        </p:grpSpPr>
        <p:sp>
          <p:nvSpPr>
            <p:cNvPr id="248" name="Rectangle"/>
            <p:cNvSpPr/>
            <p:nvPr/>
          </p:nvSpPr>
          <p:spPr>
            <a:xfrm>
              <a:off x="0" y="0"/>
              <a:ext cx="6527019" cy="1270000"/>
            </a:xfrm>
            <a:prstGeom prst="rect">
              <a:avLst/>
            </a:prstGeom>
            <a:solidFill>
              <a:schemeClr val="accent4">
                <a:hueOff val="-476017"/>
                <a:lumOff val="-10042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825500">
                <a:lnSpc>
                  <a:spcPct val="100000"/>
                </a:lnSpc>
                <a:spcBef>
                  <a:spcPts val="0"/>
                </a:spcBef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249" name="CBMutableCharacteristic"/>
            <p:cNvSpPr txBox="1"/>
            <p:nvPr/>
          </p:nvSpPr>
          <p:spPr>
            <a:xfrm>
              <a:off x="65623" y="261823"/>
              <a:ext cx="6395772" cy="74635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4400"/>
              </a:lvl1pPr>
            </a:lstStyle>
            <a:p>
              <a:r>
                <a:t>CBMutableCharacteristic</a:t>
              </a:r>
            </a:p>
          </p:txBody>
        </p:sp>
      </p:grpSp>
      <p:sp>
        <p:nvSpPr>
          <p:cNvPr id="251" name="CBMutableService"/>
          <p:cNvSpPr txBox="1"/>
          <p:nvPr/>
        </p:nvSpPr>
        <p:spPr>
          <a:xfrm>
            <a:off x="15093362" y="7725601"/>
            <a:ext cx="5205680" cy="8084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t>CBMutableService</a:t>
            </a:r>
          </a:p>
        </p:txBody>
      </p:sp>
      <p:sp>
        <p:nvSpPr>
          <p:cNvPr id="252" name="CBPeripheralManager"/>
          <p:cNvSpPr txBox="1"/>
          <p:nvPr/>
        </p:nvSpPr>
        <p:spPr>
          <a:xfrm>
            <a:off x="14630675" y="7352081"/>
            <a:ext cx="6131053" cy="8084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t>CBPeripheralManager</a:t>
            </a:r>
          </a:p>
        </p:txBody>
      </p:sp>
      <p:sp>
        <p:nvSpPr>
          <p:cNvPr id="253" name="Rectangle"/>
          <p:cNvSpPr/>
          <p:nvPr/>
        </p:nvSpPr>
        <p:spPr>
          <a:xfrm>
            <a:off x="3080577" y="4687092"/>
            <a:ext cx="7529513" cy="5875982"/>
          </a:xfrm>
          <a:prstGeom prst="rect">
            <a:avLst/>
          </a:prstGeom>
          <a:solidFill>
            <a:srgbClr val="ED220D"/>
          </a:solidFill>
          <a:ln w="12700" cap="flat">
            <a:noFill/>
            <a:miter lim="400000"/>
          </a:ln>
          <a:effectLst/>
        </p:spPr>
        <p:txBody>
          <a:bodyPr wrap="square" lIns="50800" tIns="50800" rIns="50800" bIns="50800" numCol="1" anchor="ctr">
            <a:noAutofit/>
          </a:bodyPr>
          <a:lstStyle/>
          <a:p>
            <a:pPr algn="ctr" defTabSz="825500">
              <a:lnSpc>
                <a:spcPct val="100000"/>
              </a:lnSpc>
              <a:spcBef>
                <a:spcPts val="0"/>
              </a:spcBef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254" name="CBCentralManager"/>
          <p:cNvSpPr/>
          <p:nvPr/>
        </p:nvSpPr>
        <p:spPr>
          <a:xfrm>
            <a:off x="4174827" y="5120916"/>
            <a:ext cx="1270001" cy="1270001"/>
          </a:xfrm>
          <a:prstGeom prst="line">
            <a:avLst/>
          </a:prstGeom>
          <a:noFill/>
          <a:ln w="12700" cap="flat">
            <a:noFill/>
            <a:miter lim="400000"/>
          </a:ln>
          <a:effectLst/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numCol="1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dirty="0"/>
          </a:p>
        </p:txBody>
      </p:sp>
      <p:sp>
        <p:nvSpPr>
          <p:cNvPr id="255" name="Rectangle"/>
          <p:cNvSpPr/>
          <p:nvPr/>
        </p:nvSpPr>
        <p:spPr>
          <a:xfrm>
            <a:off x="3238111" y="5614441"/>
            <a:ext cx="7214446" cy="4768158"/>
          </a:xfrm>
          <a:prstGeom prst="rect">
            <a:avLst/>
          </a:prstGeom>
          <a:solidFill>
            <a:schemeClr val="accent1">
              <a:lumOff val="16847"/>
            </a:schemeClr>
          </a:solidFill>
          <a:ln w="12700" cap="flat">
            <a:noFill/>
            <a:miter lim="400000"/>
          </a:ln>
          <a:effectLst/>
        </p:spPr>
        <p:txBody>
          <a:bodyPr wrap="square" lIns="50800" tIns="50800" rIns="50800" bIns="50800" numCol="1" anchor="ctr">
            <a:noAutofit/>
          </a:bodyPr>
          <a:lstStyle/>
          <a:p>
            <a:pPr algn="ctr" defTabSz="825500">
              <a:lnSpc>
                <a:spcPct val="100000"/>
              </a:lnSpc>
              <a:spcBef>
                <a:spcPts val="0"/>
              </a:spcBef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256" name="CBPeripheral"/>
          <p:cNvSpPr/>
          <p:nvPr/>
        </p:nvSpPr>
        <p:spPr>
          <a:xfrm>
            <a:off x="4982242" y="6018656"/>
            <a:ext cx="1270002" cy="1270002"/>
          </a:xfrm>
          <a:prstGeom prst="line">
            <a:avLst/>
          </a:prstGeom>
          <a:noFill/>
          <a:ln w="12700" cap="flat">
            <a:noFill/>
            <a:miter lim="400000"/>
          </a:ln>
          <a:effectLst/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numCol="1" anchor="ctr">
            <a:spAutoFit/>
          </a:bodyPr>
          <a:lstStyle>
            <a:lvl1pPr>
              <a:defRPr>
                <a:solidFill>
                  <a:schemeClr val="accent1">
                    <a:hueOff val="114395"/>
                    <a:lumOff val="-24975"/>
                  </a:schemeClr>
                </a:solidFill>
              </a:defRPr>
            </a:lvl1pPr>
          </a:lstStyle>
          <a:p>
            <a:endParaRPr dirty="0"/>
          </a:p>
        </p:txBody>
      </p:sp>
      <p:sp>
        <p:nvSpPr>
          <p:cNvPr id="257" name="Rectangle"/>
          <p:cNvSpPr/>
          <p:nvPr/>
        </p:nvSpPr>
        <p:spPr>
          <a:xfrm>
            <a:off x="3430565" y="6434664"/>
            <a:ext cx="6829538" cy="3828298"/>
          </a:xfrm>
          <a:prstGeom prst="rect">
            <a:avLst/>
          </a:prstGeom>
          <a:solidFill>
            <a:schemeClr val="accent2">
              <a:hueOff val="-202083"/>
              <a:satOff val="17755"/>
              <a:lumOff val="-16089"/>
              <a:alpha val="50406"/>
            </a:schemeClr>
          </a:solidFill>
          <a:ln w="12700" cap="flat">
            <a:noFill/>
            <a:miter lim="400000"/>
          </a:ln>
          <a:effectLst/>
        </p:spPr>
        <p:txBody>
          <a:bodyPr wrap="square" lIns="50800" tIns="50800" rIns="50800" bIns="50800" numCol="1" anchor="ctr">
            <a:noAutofit/>
          </a:bodyPr>
          <a:lstStyle/>
          <a:p>
            <a:pPr algn="ctr" defTabSz="825500">
              <a:lnSpc>
                <a:spcPct val="100000"/>
              </a:lnSpc>
              <a:spcBef>
                <a:spcPts val="0"/>
              </a:spcBef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258" name="CBService"/>
          <p:cNvSpPr/>
          <p:nvPr/>
        </p:nvSpPr>
        <p:spPr>
          <a:xfrm>
            <a:off x="5349221" y="6838880"/>
            <a:ext cx="1270002" cy="1270002"/>
          </a:xfrm>
          <a:prstGeom prst="line">
            <a:avLst/>
          </a:prstGeom>
          <a:noFill/>
          <a:ln w="12700" cap="flat">
            <a:noFill/>
            <a:miter lim="400000"/>
          </a:ln>
          <a:effectLst/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numCol="1" anchor="ctr">
            <a:spAutoFit/>
          </a:bodyPr>
          <a:lstStyle>
            <a:lvl1pPr>
              <a:defRPr>
                <a:solidFill>
                  <a:schemeClr val="accent1">
                    <a:hueOff val="114395"/>
                    <a:lumOff val="-24975"/>
                  </a:schemeClr>
                </a:solidFill>
              </a:defRPr>
            </a:lvl1pPr>
          </a:lstStyle>
          <a:p>
            <a:endParaRPr dirty="0"/>
          </a:p>
        </p:txBody>
      </p:sp>
      <p:grpSp>
        <p:nvGrpSpPr>
          <p:cNvPr id="261" name="Group"/>
          <p:cNvGrpSpPr/>
          <p:nvPr/>
        </p:nvGrpSpPr>
        <p:grpSpPr>
          <a:xfrm>
            <a:off x="3581822" y="7487443"/>
            <a:ext cx="6527024" cy="1905002"/>
            <a:chOff x="0" y="0"/>
            <a:chExt cx="6527018" cy="1905000"/>
          </a:xfrm>
        </p:grpSpPr>
        <p:sp>
          <p:nvSpPr>
            <p:cNvPr id="259" name="Rectangle"/>
            <p:cNvSpPr/>
            <p:nvPr/>
          </p:nvSpPr>
          <p:spPr>
            <a:xfrm>
              <a:off x="0" y="0"/>
              <a:ext cx="6527019" cy="1270000"/>
            </a:xfrm>
            <a:prstGeom prst="rect">
              <a:avLst/>
            </a:prstGeom>
            <a:solidFill>
              <a:schemeClr val="accent4">
                <a:hueOff val="-476017"/>
                <a:lumOff val="-10042"/>
                <a:alpha val="49552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825500">
                <a:lnSpc>
                  <a:spcPct val="100000"/>
                </a:lnSpc>
                <a:spcBef>
                  <a:spcPts val="0"/>
                </a:spcBef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260" name="CBCharacteristic"/>
            <p:cNvSpPr/>
            <p:nvPr/>
          </p:nvSpPr>
          <p:spPr>
            <a:xfrm>
              <a:off x="1080125" y="635000"/>
              <a:ext cx="1270001" cy="1270000"/>
            </a:xfrm>
            <a:prstGeom prst="line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4400">
                  <a:solidFill>
                    <a:schemeClr val="accent4">
                      <a:hueOff val="-1247790"/>
                      <a:lumOff val="-12326"/>
                    </a:schemeClr>
                  </a:solidFill>
                </a:defRPr>
              </a:lvl1pPr>
            </a:lstStyle>
            <a:p>
              <a:r>
                <a:t>CBCharacteristic</a:t>
              </a:r>
            </a:p>
          </p:txBody>
        </p:sp>
      </p:grpSp>
      <p:grpSp>
        <p:nvGrpSpPr>
          <p:cNvPr id="264" name="Group"/>
          <p:cNvGrpSpPr/>
          <p:nvPr/>
        </p:nvGrpSpPr>
        <p:grpSpPr>
          <a:xfrm>
            <a:off x="3581822" y="8846154"/>
            <a:ext cx="6527024" cy="1905002"/>
            <a:chOff x="0" y="0"/>
            <a:chExt cx="6527018" cy="1905000"/>
          </a:xfrm>
        </p:grpSpPr>
        <p:sp>
          <p:nvSpPr>
            <p:cNvPr id="262" name="Rectangle"/>
            <p:cNvSpPr/>
            <p:nvPr/>
          </p:nvSpPr>
          <p:spPr>
            <a:xfrm>
              <a:off x="0" y="0"/>
              <a:ext cx="6527019" cy="1270000"/>
            </a:xfrm>
            <a:prstGeom prst="rect">
              <a:avLst/>
            </a:prstGeom>
            <a:solidFill>
              <a:schemeClr val="accent4">
                <a:hueOff val="-476017"/>
                <a:lumOff val="-10042"/>
                <a:alpha val="49552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825500">
                <a:lnSpc>
                  <a:spcPct val="100000"/>
                </a:lnSpc>
                <a:spcBef>
                  <a:spcPts val="0"/>
                </a:spcBef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263" name="CBCharacteristic"/>
            <p:cNvSpPr/>
            <p:nvPr/>
          </p:nvSpPr>
          <p:spPr>
            <a:xfrm>
              <a:off x="1080125" y="635000"/>
              <a:ext cx="1270001" cy="1270000"/>
            </a:xfrm>
            <a:prstGeom prst="line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4400">
                  <a:solidFill>
                    <a:schemeClr val="accent4">
                      <a:hueOff val="-1247790"/>
                      <a:lumOff val="-12326"/>
                    </a:schemeClr>
                  </a:solidFill>
                </a:defRPr>
              </a:lvl1pPr>
            </a:lstStyle>
            <a:p>
              <a:r>
                <a:rPr dirty="0" err="1"/>
                <a:t>CBCharacteristic</a:t>
              </a:r>
              <a:endParaRPr dirty="0"/>
            </a:p>
          </p:txBody>
        </p:sp>
      </p:grpSp>
      <p:pic>
        <p:nvPicPr>
          <p:cNvPr id="267" name="Line Line" descr="Line Line"/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 rot="20961167">
            <a:off x="10193788" y="5244864"/>
            <a:ext cx="4104765" cy="827750"/>
          </a:xfrm>
          <a:prstGeom prst="rect">
            <a:avLst/>
          </a:prstGeom>
        </p:spPr>
      </p:pic>
      <p:pic>
        <p:nvPicPr>
          <p:cNvPr id="269" name="Line Line" descr="Line Line"/>
          <p:cNvPicPr>
            <a:picLocks/>
          </p:cNvPicPr>
          <p:nvPr/>
        </p:nvPicPr>
        <p:blipFill>
          <a:blip r:embed="rId3"/>
          <a:stretch>
            <a:fillRect/>
          </a:stretch>
        </p:blipFill>
        <p:spPr>
          <a:xfrm rot="21214775">
            <a:off x="9984332" y="6190138"/>
            <a:ext cx="4523576" cy="827750"/>
          </a:xfrm>
          <a:prstGeom prst="rect">
            <a:avLst/>
          </a:prstGeom>
        </p:spPr>
      </p:pic>
      <p:pic>
        <p:nvPicPr>
          <p:cNvPr id="271" name="Line Line" descr="Line Line"/>
          <p:cNvPicPr>
            <a:picLocks/>
          </p:cNvPicPr>
          <p:nvPr/>
        </p:nvPicPr>
        <p:blipFill>
          <a:blip r:embed="rId4"/>
          <a:stretch>
            <a:fillRect/>
          </a:stretch>
        </p:blipFill>
        <p:spPr>
          <a:xfrm rot="21404271">
            <a:off x="9863517" y="7625285"/>
            <a:ext cx="4676685" cy="827750"/>
          </a:xfrm>
          <a:prstGeom prst="rect">
            <a:avLst/>
          </a:prstGeom>
        </p:spPr>
      </p:pic>
      <p:pic>
        <p:nvPicPr>
          <p:cNvPr id="273" name="Line Line" descr="Line Line"/>
          <p:cNvPicPr>
            <a:picLocks/>
          </p:cNvPicPr>
          <p:nvPr/>
        </p:nvPicPr>
        <p:blipFill>
          <a:blip r:embed="rId5"/>
          <a:stretch>
            <a:fillRect/>
          </a:stretch>
        </p:blipFill>
        <p:spPr>
          <a:xfrm rot="21304149">
            <a:off x="9902653" y="8801985"/>
            <a:ext cx="4685769" cy="827750"/>
          </a:xfrm>
          <a:prstGeom prst="rect">
            <a:avLst/>
          </a:prstGeom>
        </p:spPr>
      </p:pic>
      <p:sp>
        <p:nvSpPr>
          <p:cNvPr id="31" name="TextBox 30">
            <a:extLst>
              <a:ext uri="{FF2B5EF4-FFF2-40B4-BE49-F238E27FC236}">
                <a16:creationId xmlns:a16="http://schemas.microsoft.com/office/drawing/2014/main" id="{D504BB5E-4BC8-7745-8A98-5E297D07ABBC}"/>
              </a:ext>
            </a:extLst>
          </p:cNvPr>
          <p:cNvSpPr txBox="1"/>
          <p:nvPr/>
        </p:nvSpPr>
        <p:spPr>
          <a:xfrm>
            <a:off x="15775393" y="2647577"/>
            <a:ext cx="3842399" cy="1344471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l" defTabSz="2438338" rtl="0" fontAlgn="auto" latinLnBrk="0" hangingPunct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4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rPr>
              <a:t>PERIPHERAL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7DC4926F-6D73-C946-A9C0-DA1DF1777034}"/>
              </a:ext>
            </a:extLst>
          </p:cNvPr>
          <p:cNvSpPr txBox="1"/>
          <p:nvPr/>
        </p:nvSpPr>
        <p:spPr>
          <a:xfrm>
            <a:off x="5403431" y="2647576"/>
            <a:ext cx="2883803" cy="1344471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l" defTabSz="2438338" rtl="0" fontAlgn="auto" latinLnBrk="0" hangingPunct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4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rPr>
              <a:t>CENTRAL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54D59A23-68A8-2A4F-86F3-B4A2A35C786B}"/>
              </a:ext>
            </a:extLst>
          </p:cNvPr>
          <p:cNvSpPr/>
          <p:nvPr/>
        </p:nvSpPr>
        <p:spPr>
          <a:xfrm>
            <a:off x="4115257" y="7160547"/>
            <a:ext cx="5460149" cy="7571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err="1">
                <a:solidFill>
                  <a:schemeClr val="bg1"/>
                </a:solidFill>
              </a:rPr>
              <a:t>CBCentralManager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56A2CC62-C70D-2E43-B156-E7DAB8E25D0B}"/>
              </a:ext>
            </a:extLst>
          </p:cNvPr>
          <p:cNvSpPr/>
          <p:nvPr/>
        </p:nvSpPr>
        <p:spPr>
          <a:xfrm>
            <a:off x="4929582" y="7790136"/>
            <a:ext cx="3831498" cy="7571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err="1">
                <a:solidFill>
                  <a:srgbClr val="004D80"/>
                </a:solidFill>
              </a:rPr>
              <a:t>CBPeripheral</a:t>
            </a:r>
            <a:endParaRPr lang="en-US" dirty="0">
              <a:solidFill>
                <a:srgbClr val="004D80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5AF6AA23-58A1-044D-8B31-DEC07D5D0D61}"/>
              </a:ext>
            </a:extLst>
          </p:cNvPr>
          <p:cNvSpPr/>
          <p:nvPr/>
        </p:nvSpPr>
        <p:spPr>
          <a:xfrm>
            <a:off x="5296665" y="8007157"/>
            <a:ext cx="3089307" cy="7571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err="1">
                <a:solidFill>
                  <a:srgbClr val="004D80"/>
                </a:solidFill>
              </a:rPr>
              <a:t>CBService</a:t>
            </a:r>
            <a:endParaRPr lang="en-US" dirty="0">
              <a:solidFill>
                <a:srgbClr val="004D80"/>
              </a:solidFill>
            </a:endParaRPr>
          </a:p>
        </p:txBody>
      </p:sp>
    </p:spTree>
  </p:cSld>
  <p:clrMapOvr>
    <a:masterClrMapping/>
  </p:clrMapOvr>
  <p:transition spd="med" advClick="0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4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4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3" presetClass="entr" presetSubtype="16" fill="hold" grpId="2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2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25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25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53" presetClass="entr" presetSubtype="16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25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25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2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53" presetClass="entr" presetSubtype="16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53" presetClass="entr" presetSubtype="16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42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8.33333E-7 -2.77778E-6 L -0.00137 -0.17627 " pathEditMode="relative" rAng="0" ptsTypes="AA">
                                      <p:cBhvr>
                                        <p:cTn id="3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72" y="-8819"/>
                                    </p:animMotion>
                                  </p:childTnLst>
                                </p:cTn>
                              </p:par>
                              <p:par>
                                <p:cTn id="39" presetID="53" presetClass="entr" presetSubtype="16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25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25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2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9" presetClass="entr" fill="hold" grpId="1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2" fill="hold"/>
                                        <p:tgtEl>
                                          <p:spTgt spid="2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3" dur="500"/>
                                        <p:tgtEl>
                                          <p:spTgt spid="2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-1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000 0.000000 L 0.000283 -0.159607" pathEditMode="relative">
                                      <p:cBhvr>
                                        <p:cTn id="57" dur="500" fill="hold"/>
                                        <p:tgtEl>
                                          <p:spTgt spid="25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58" presetID="23" presetClass="entr" presetSubtype="16" fill="hold" grpId="4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9" fill="hold"/>
                                        <p:tgtEl>
                                          <p:spTgt spid="2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0" dur="500" fill="hold"/>
                                        <p:tgtEl>
                                          <p:spTgt spid="24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500" fill="hold"/>
                                        <p:tgtEl>
                                          <p:spTgt spid="24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2" presetID="23" presetClass="entr" presetSubtype="16" fill="hold" grpId="5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3" fill="hold"/>
                                        <p:tgtEl>
                                          <p:spTgt spid="2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4" dur="500" fill="hold"/>
                                        <p:tgtEl>
                                          <p:spTgt spid="25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500" fill="hold"/>
                                        <p:tgtEl>
                                          <p:spTgt spid="25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6" fill="hold">
                      <p:stCondLst>
                        <p:cond delay="indefinite"/>
                      </p:stCondLst>
                      <p:childTnLst>
                        <p:par>
                          <p:cTn id="67" fill="hold">
                            <p:stCondLst>
                              <p:cond delay="0"/>
                            </p:stCondLst>
                            <p:childTnLst>
                              <p:par>
                                <p:cTn id="68" presetID="42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59 3.88889E-6 L -0.00182 -0.15672 " pathEditMode="relative" rAng="0" ptsTypes="AA">
                                      <p:cBhvr>
                                        <p:cTn id="69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24" y="-7836"/>
                                    </p:animMotion>
                                  </p:childTnLst>
                                </p:cTn>
                              </p:par>
                              <p:par>
                                <p:cTn id="7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2" dur="500" fill="hold"/>
                                        <p:tgtEl>
                                          <p:spTgt spid="25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500" fill="hold"/>
                                        <p:tgtEl>
                                          <p:spTgt spid="25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4" dur="500"/>
                                        <p:tgtEl>
                                          <p:spTgt spid="2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0" fill="hold">
                      <p:stCondLst>
                        <p:cond delay="indefinite"/>
                      </p:stCondLst>
                      <p:childTnLst>
                        <p:par>
                          <p:cTn id="81" fill="hold">
                            <p:stCondLst>
                              <p:cond delay="0"/>
                            </p:stCondLst>
                            <p:childTnLst>
                              <p:par>
                                <p:cTn id="82" presetID="9" presetClass="entr" fill="hold" grpId="1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3" fill="hold"/>
                                        <p:tgtEl>
                                          <p:spTgt spid="2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84" dur="500"/>
                                        <p:tgtEl>
                                          <p:spTgt spid="2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5" fill="hold">
                      <p:stCondLst>
                        <p:cond delay="indefinite"/>
                      </p:stCondLst>
                      <p:childTnLst>
                        <p:par>
                          <p:cTn id="86" fill="hold">
                            <p:stCondLst>
                              <p:cond delay="0"/>
                            </p:stCondLst>
                            <p:childTnLst>
                              <p:par>
                                <p:cTn id="87" presetID="-1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000 0.000000 L -0.000537 -0.108009" pathEditMode="relative">
                                      <p:cBhvr>
                                        <p:cTn id="88" dur="500" fill="hold"/>
                                        <p:tgtEl>
                                          <p:spTgt spid="25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89" presetID="23" presetClass="entr" presetSubtype="16" fill="hold" grpId="7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90" fill="hold"/>
                                        <p:tgtEl>
                                          <p:spTgt spid="2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1" dur="500" fill="hold"/>
                                        <p:tgtEl>
                                          <p:spTgt spid="2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2" dur="500" fill="hold"/>
                                        <p:tgtEl>
                                          <p:spTgt spid="2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3" presetID="23" presetClass="entr" presetSubtype="16" fill="hold" grpId="8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94" fill="hold"/>
                                        <p:tgtEl>
                                          <p:spTgt spid="2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5" dur="500" fill="hold"/>
                                        <p:tgtEl>
                                          <p:spTgt spid="25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6" dur="500" fill="hold"/>
                                        <p:tgtEl>
                                          <p:spTgt spid="25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7" fill="hold">
                      <p:stCondLst>
                        <p:cond delay="indefinite"/>
                      </p:stCondLst>
                      <p:childTnLst>
                        <p:par>
                          <p:cTn id="98" fill="hold">
                            <p:stCondLst>
                              <p:cond delay="0"/>
                            </p:stCondLst>
                            <p:childTnLst>
                              <p:par>
                                <p:cTn id="99" presetID="42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85417E-6 -2.59259E-6 L -0.00227 -0.11273 " pathEditMode="relative" rAng="0" ptsTypes="AA">
                                      <p:cBhvr>
                                        <p:cTn id="100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17" y="-5637"/>
                                    </p:animMotion>
                                  </p:childTnLst>
                                </p:cTn>
                              </p:par>
                              <p:par>
                                <p:cTn id="101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3" dur="500" fill="hold"/>
                                        <p:tgtEl>
                                          <p:spTgt spid="26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4" dur="500" fill="hold"/>
                                        <p:tgtEl>
                                          <p:spTgt spid="26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5" dur="500"/>
                                        <p:tgtEl>
                                          <p:spTgt spid="2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6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8" dur="500" fill="hold"/>
                                        <p:tgtEl>
                                          <p:spTgt spid="26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9" dur="500" fill="hold"/>
                                        <p:tgtEl>
                                          <p:spTgt spid="26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0" dur="500"/>
                                        <p:tgtEl>
                                          <p:spTgt spid="2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1" fill="hold">
                      <p:stCondLst>
                        <p:cond delay="indefinite"/>
                      </p:stCondLst>
                      <p:childTnLst>
                        <p:par>
                          <p:cTn id="112" fill="hold">
                            <p:stCondLst>
                              <p:cond delay="0"/>
                            </p:stCondLst>
                            <p:childTnLst>
                              <p:par>
                                <p:cTn id="113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5" dur="500"/>
                                        <p:tgtEl>
                                          <p:spTgt spid="2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6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8" dur="500"/>
                                        <p:tgtEl>
                                          <p:spTgt spid="2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3" grpId="1" animBg="1" advAuto="0"/>
      <p:bldP spid="244" grpId="4" animBg="1" advAuto="0"/>
      <p:bldP spid="247" grpId="7" animBg="1" advAuto="0"/>
      <p:bldP spid="250" grpId="8" animBg="1" advAuto="0"/>
      <p:bldP spid="251" grpId="5" animBg="1" advAuto="0"/>
      <p:bldP spid="252" grpId="2" animBg="1" advAuto="0"/>
      <p:bldP spid="253" grpId="0" animBg="1"/>
      <p:bldP spid="255" grpId="1" animBg="1"/>
      <p:bldP spid="257" grpId="0" animBg="1"/>
      <p:bldP spid="267" grpId="10" animBg="1" advAuto="0"/>
      <p:bldP spid="269" grpId="11" animBg="1" advAuto="0"/>
      <p:bldP spid="31" grpId="1"/>
      <p:bldP spid="32" grpId="1"/>
      <p:bldP spid="2" grpId="0"/>
      <p:bldP spid="2" grpId="1"/>
      <p:bldP spid="3" grpId="0"/>
      <p:bldP spid="3" grpId="1"/>
      <p:bldP spid="4" grpId="0"/>
      <p:bldP spid="4" grpId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The Basic Structure Of Our Bluetooth Apps"/>
          <p:cNvSpPr txBox="1">
            <a:spLocks noGrp="1"/>
          </p:cNvSpPr>
          <p:nvPr>
            <p:ph type="title" idx="4294967295"/>
          </p:nvPr>
        </p:nvSpPr>
        <p:spPr>
          <a:xfrm>
            <a:off x="1282700" y="1003300"/>
            <a:ext cx="21066969" cy="1435100"/>
          </a:xfrm>
          <a:prstGeom prst="rect">
            <a:avLst/>
          </a:prstGeom>
        </p:spPr>
        <p:txBody>
          <a:bodyPr/>
          <a:lstStyle>
            <a:lvl1pPr defTabSz="2389572">
              <a:defRPr sz="8330" spc="-166"/>
            </a:lvl1pPr>
          </a:lstStyle>
          <a:p>
            <a:r>
              <a:t>The Basic Structure Of Our Bluetooth Apps</a:t>
            </a:r>
          </a:p>
        </p:txBody>
      </p:sp>
      <p:grpSp>
        <p:nvGrpSpPr>
          <p:cNvPr id="291" name="Group"/>
          <p:cNvGrpSpPr/>
          <p:nvPr/>
        </p:nvGrpSpPr>
        <p:grpSpPr>
          <a:xfrm>
            <a:off x="3080577" y="2324892"/>
            <a:ext cx="7529512" cy="10730197"/>
            <a:chOff x="0" y="0"/>
            <a:chExt cx="7529510" cy="10730196"/>
          </a:xfrm>
        </p:grpSpPr>
        <p:sp>
          <p:nvSpPr>
            <p:cNvPr id="277" name="Rectangle"/>
            <p:cNvSpPr/>
            <p:nvPr/>
          </p:nvSpPr>
          <p:spPr>
            <a:xfrm>
              <a:off x="0" y="0"/>
              <a:ext cx="7529511" cy="10730197"/>
            </a:xfrm>
            <a:prstGeom prst="rect">
              <a:avLst/>
            </a:prstGeom>
            <a:solidFill>
              <a:srgbClr val="ED220D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825500">
                <a:lnSpc>
                  <a:spcPct val="100000"/>
                </a:lnSpc>
                <a:spcBef>
                  <a:spcPts val="0"/>
                </a:spcBef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grpSp>
          <p:nvGrpSpPr>
            <p:cNvPr id="290" name="Group"/>
            <p:cNvGrpSpPr/>
            <p:nvPr/>
          </p:nvGrpSpPr>
          <p:grpSpPr>
            <a:xfrm>
              <a:off x="157534" y="29608"/>
              <a:ext cx="7214443" cy="5665896"/>
              <a:chOff x="0" y="0"/>
              <a:chExt cx="7214441" cy="5665894"/>
            </a:xfrm>
          </p:grpSpPr>
          <p:sp>
            <p:nvSpPr>
              <p:cNvPr id="278" name="CBCentralManager"/>
              <p:cNvSpPr txBox="1"/>
              <p:nvPr/>
            </p:nvSpPr>
            <p:spPr>
              <a:xfrm>
                <a:off x="936715" y="0"/>
                <a:ext cx="5341012" cy="808432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none" lIns="50800" tIns="50800" rIns="50800" bIns="50800" numCol="1" anchor="ctr">
                <a:spAutoFit/>
              </a:bodyPr>
              <a:lstStyle>
                <a:lvl1pPr>
                  <a:defRPr>
                    <a:solidFill>
                      <a:srgbClr val="FFFFFF"/>
                    </a:solidFill>
                  </a:defRPr>
                </a:lvl1pPr>
              </a:lstStyle>
              <a:p>
                <a:r>
                  <a:rPr dirty="0" err="1"/>
                  <a:t>CBCentralManager</a:t>
                </a:r>
                <a:endParaRPr dirty="0"/>
              </a:p>
            </p:txBody>
          </p:sp>
          <p:grpSp>
            <p:nvGrpSpPr>
              <p:cNvPr id="289" name="Group"/>
              <p:cNvGrpSpPr/>
              <p:nvPr/>
            </p:nvGrpSpPr>
            <p:grpSpPr>
              <a:xfrm>
                <a:off x="0" y="897741"/>
                <a:ext cx="7214442" cy="4768154"/>
                <a:chOff x="0" y="0"/>
                <a:chExt cx="7214441" cy="4768153"/>
              </a:xfrm>
            </p:grpSpPr>
            <p:sp>
              <p:nvSpPr>
                <p:cNvPr id="279" name="Rectangle"/>
                <p:cNvSpPr/>
                <p:nvPr/>
              </p:nvSpPr>
              <p:spPr>
                <a:xfrm>
                  <a:off x="0" y="0"/>
                  <a:ext cx="7214442" cy="4768154"/>
                </a:xfrm>
                <a:prstGeom prst="rect">
                  <a:avLst/>
                </a:prstGeom>
                <a:solidFill>
                  <a:schemeClr val="accent1">
                    <a:lumOff val="16847"/>
                  </a:schemeClr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 algn="ctr" defTabSz="825500">
                    <a:lnSpc>
                      <a:spcPct val="100000"/>
                    </a:lnSpc>
                    <a:spcBef>
                      <a:spcPts val="0"/>
                    </a:spcBef>
                    <a:defRPr sz="3200">
                      <a:solidFill>
                        <a:srgbClr val="FFFFFF"/>
                      </a:solidFill>
                      <a:latin typeface="Helvetica Neue Medium"/>
                      <a:ea typeface="Helvetica Neue Medium"/>
                      <a:cs typeface="Helvetica Neue Medium"/>
                      <a:sym typeface="Helvetica Neue Medium"/>
                    </a:defRPr>
                  </a:pPr>
                  <a:endParaRPr/>
                </a:p>
              </p:txBody>
            </p:sp>
            <p:sp>
              <p:nvSpPr>
                <p:cNvPr id="280" name="CBPeripheral"/>
                <p:cNvSpPr txBox="1"/>
                <p:nvPr/>
              </p:nvSpPr>
              <p:spPr>
                <a:xfrm>
                  <a:off x="1744130" y="0"/>
                  <a:ext cx="3726181" cy="808432"/>
                </a:xfrm>
                <a:prstGeom prst="rect">
                  <a:avLst/>
                </a:prstGeom>
                <a:noFill/>
                <a:ln w="12700" cap="flat">
                  <a:noFill/>
                  <a:miter lim="400000"/>
                </a:ln>
                <a:effectLst/>
                <a:extLst>
                  <a:ext uri="{C572A759-6A51-4108-AA02-DFA0A04FC94B}">
  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  </a:ext>
                </a:extLst>
              </p:spPr>
              <p:txBody>
                <a:bodyPr wrap="none" lIns="50800" tIns="50800" rIns="50800" bIns="50800" numCol="1" anchor="ctr">
                  <a:spAutoFit/>
                </a:bodyPr>
                <a:lstStyle>
                  <a:lvl1pPr>
                    <a:defRPr>
                      <a:solidFill>
                        <a:schemeClr val="accent1">
                          <a:hueOff val="114395"/>
                          <a:lumOff val="-24975"/>
                        </a:schemeClr>
                      </a:solidFill>
                    </a:defRPr>
                  </a:lvl1pPr>
                </a:lstStyle>
                <a:p>
                  <a:r>
                    <a:t>CBPeripheral</a:t>
                  </a:r>
                </a:p>
              </p:txBody>
            </p:sp>
            <p:sp>
              <p:nvSpPr>
                <p:cNvPr id="281" name="Rectangle"/>
                <p:cNvSpPr/>
                <p:nvPr/>
              </p:nvSpPr>
              <p:spPr>
                <a:xfrm>
                  <a:off x="192454" y="820222"/>
                  <a:ext cx="6829534" cy="3828295"/>
                </a:xfrm>
                <a:prstGeom prst="rect">
                  <a:avLst/>
                </a:prstGeom>
                <a:solidFill>
                  <a:schemeClr val="accent2">
                    <a:hueOff val="-202083"/>
                    <a:satOff val="17755"/>
                    <a:lumOff val="-16089"/>
                    <a:alpha val="50406"/>
                  </a:schemeClr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 algn="ctr" defTabSz="825500">
                    <a:lnSpc>
                      <a:spcPct val="100000"/>
                    </a:lnSpc>
                    <a:spcBef>
                      <a:spcPts val="0"/>
                    </a:spcBef>
                    <a:defRPr sz="3200">
                      <a:solidFill>
                        <a:srgbClr val="FFFFFF"/>
                      </a:solidFill>
                      <a:latin typeface="Helvetica Neue Medium"/>
                      <a:ea typeface="Helvetica Neue Medium"/>
                      <a:cs typeface="Helvetica Neue Medium"/>
                      <a:sym typeface="Helvetica Neue Medium"/>
                    </a:defRPr>
                  </a:pPr>
                  <a:endParaRPr/>
                </a:p>
              </p:txBody>
            </p:sp>
            <p:sp>
              <p:nvSpPr>
                <p:cNvPr id="282" name="CBService"/>
                <p:cNvSpPr txBox="1"/>
                <p:nvPr/>
              </p:nvSpPr>
              <p:spPr>
                <a:xfrm>
                  <a:off x="2111109" y="820222"/>
                  <a:ext cx="2992223" cy="808433"/>
                </a:xfrm>
                <a:prstGeom prst="rect">
                  <a:avLst/>
                </a:prstGeom>
                <a:noFill/>
                <a:ln w="12700" cap="flat">
                  <a:noFill/>
                  <a:miter lim="400000"/>
                </a:ln>
                <a:effectLst/>
                <a:extLst>
                  <a:ext uri="{C572A759-6A51-4108-AA02-DFA0A04FC94B}">
  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  </a:ext>
                </a:extLst>
              </p:spPr>
              <p:txBody>
                <a:bodyPr wrap="none" lIns="50800" tIns="50800" rIns="50800" bIns="50800" numCol="1" anchor="ctr">
                  <a:spAutoFit/>
                </a:bodyPr>
                <a:lstStyle>
                  <a:lvl1pPr>
                    <a:defRPr>
                      <a:solidFill>
                        <a:schemeClr val="accent1">
                          <a:hueOff val="114395"/>
                          <a:lumOff val="-24975"/>
                        </a:schemeClr>
                      </a:solidFill>
                    </a:defRPr>
                  </a:lvl1pPr>
                </a:lstStyle>
                <a:p>
                  <a:r>
                    <a:t>CBService</a:t>
                  </a:r>
                </a:p>
              </p:txBody>
            </p:sp>
            <p:grpSp>
              <p:nvGrpSpPr>
                <p:cNvPr id="285" name="Group"/>
                <p:cNvGrpSpPr/>
                <p:nvPr/>
              </p:nvGrpSpPr>
              <p:grpSpPr>
                <a:xfrm>
                  <a:off x="343711" y="1873001"/>
                  <a:ext cx="6527020" cy="1270001"/>
                  <a:chOff x="0" y="0"/>
                  <a:chExt cx="6527018" cy="1270000"/>
                </a:xfrm>
              </p:grpSpPr>
              <p:sp>
                <p:nvSpPr>
                  <p:cNvPr id="283" name="Rectangle"/>
                  <p:cNvSpPr/>
                  <p:nvPr/>
                </p:nvSpPr>
                <p:spPr>
                  <a:xfrm>
                    <a:off x="0" y="0"/>
                    <a:ext cx="6527019" cy="1270000"/>
                  </a:xfrm>
                  <a:prstGeom prst="rect">
                    <a:avLst/>
                  </a:prstGeom>
                  <a:solidFill>
                    <a:schemeClr val="accent4">
                      <a:hueOff val="-476017"/>
                      <a:lumOff val="-10042"/>
                      <a:alpha val="49552"/>
                    </a:schemeClr>
                  </a:solidFill>
                  <a:ln w="12700" cap="flat">
                    <a:noFill/>
                    <a:miter lim="400000"/>
                  </a:ln>
                  <a:effectLst/>
                </p:spPr>
                <p:txBody>
                  <a:bodyPr wrap="square" lIns="50800" tIns="50800" rIns="50800" bIns="50800" numCol="1" anchor="ctr">
                    <a:noAutofit/>
                  </a:bodyPr>
                  <a:lstStyle/>
                  <a:p>
                    <a:pPr algn="ctr" defTabSz="825500">
                      <a:lnSpc>
                        <a:spcPct val="100000"/>
                      </a:lnSpc>
                      <a:spcBef>
                        <a:spcPts val="0"/>
                      </a:spcBef>
                      <a:defRPr sz="3200">
                        <a:solidFill>
                          <a:srgbClr val="FFFFFF"/>
                        </a:solidFill>
                        <a:latin typeface="Helvetica Neue Medium"/>
                        <a:ea typeface="Helvetica Neue Medium"/>
                        <a:cs typeface="Helvetica Neue Medium"/>
                        <a:sym typeface="Helvetica Neue Medium"/>
                      </a:defRPr>
                    </a:pPr>
                    <a:endParaRPr/>
                  </a:p>
                </p:txBody>
              </p:sp>
              <p:sp>
                <p:nvSpPr>
                  <p:cNvPr id="284" name="CBCharacteristic"/>
                  <p:cNvSpPr txBox="1"/>
                  <p:nvPr/>
                </p:nvSpPr>
                <p:spPr>
                  <a:xfrm>
                    <a:off x="1080125" y="261823"/>
                    <a:ext cx="4366769" cy="746354"/>
                  </a:xfrm>
                  <a:prstGeom prst="rect">
                    <a:avLst/>
                  </a:prstGeom>
                  <a:noFill/>
                  <a:ln w="12700" cap="flat">
                    <a:noFill/>
                    <a:miter lim="400000"/>
                  </a:ln>
                  <a:effectLst/>
                  <a:extLst>
                    <a:ext uri="{C572A759-6A51-4108-AA02-DFA0A04FC94B}">
    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    </a:ext>
                  </a:extLst>
                </p:spPr>
                <p:txBody>
                  <a:bodyPr wrap="none" lIns="50800" tIns="50800" rIns="50800" bIns="50800" numCol="1" anchor="ctr">
                    <a:spAutoFit/>
                  </a:bodyPr>
                  <a:lstStyle>
                    <a:lvl1pPr>
                      <a:defRPr sz="4400">
                        <a:solidFill>
                          <a:schemeClr val="accent4">
                            <a:hueOff val="-1247790"/>
                            <a:lumOff val="-12326"/>
                          </a:schemeClr>
                        </a:solidFill>
                      </a:defRPr>
                    </a:lvl1pPr>
                  </a:lstStyle>
                  <a:p>
                    <a:r>
                      <a:t>CBCharacteristic</a:t>
                    </a:r>
                  </a:p>
                </p:txBody>
              </p:sp>
            </p:grpSp>
            <p:grpSp>
              <p:nvGrpSpPr>
                <p:cNvPr id="288" name="Group"/>
                <p:cNvGrpSpPr/>
                <p:nvPr/>
              </p:nvGrpSpPr>
              <p:grpSpPr>
                <a:xfrm>
                  <a:off x="343711" y="3231710"/>
                  <a:ext cx="6527020" cy="1270001"/>
                  <a:chOff x="0" y="0"/>
                  <a:chExt cx="6527018" cy="1270000"/>
                </a:xfrm>
              </p:grpSpPr>
              <p:sp>
                <p:nvSpPr>
                  <p:cNvPr id="286" name="Rectangle"/>
                  <p:cNvSpPr/>
                  <p:nvPr/>
                </p:nvSpPr>
                <p:spPr>
                  <a:xfrm>
                    <a:off x="0" y="0"/>
                    <a:ext cx="6527019" cy="1270000"/>
                  </a:xfrm>
                  <a:prstGeom prst="rect">
                    <a:avLst/>
                  </a:prstGeom>
                  <a:solidFill>
                    <a:schemeClr val="accent4">
                      <a:hueOff val="-476017"/>
                      <a:lumOff val="-10042"/>
                      <a:alpha val="49552"/>
                    </a:schemeClr>
                  </a:solidFill>
                  <a:ln w="12700" cap="flat">
                    <a:noFill/>
                    <a:miter lim="400000"/>
                  </a:ln>
                  <a:effectLst/>
                </p:spPr>
                <p:txBody>
                  <a:bodyPr wrap="square" lIns="50800" tIns="50800" rIns="50800" bIns="50800" numCol="1" anchor="ctr">
                    <a:noAutofit/>
                  </a:bodyPr>
                  <a:lstStyle/>
                  <a:p>
                    <a:pPr algn="ctr" defTabSz="825500">
                      <a:lnSpc>
                        <a:spcPct val="100000"/>
                      </a:lnSpc>
                      <a:spcBef>
                        <a:spcPts val="0"/>
                      </a:spcBef>
                      <a:defRPr sz="3200">
                        <a:solidFill>
                          <a:srgbClr val="FFFFFF"/>
                        </a:solidFill>
                        <a:latin typeface="Helvetica Neue Medium"/>
                        <a:ea typeface="Helvetica Neue Medium"/>
                        <a:cs typeface="Helvetica Neue Medium"/>
                        <a:sym typeface="Helvetica Neue Medium"/>
                      </a:defRPr>
                    </a:pPr>
                    <a:endParaRPr/>
                  </a:p>
                </p:txBody>
              </p:sp>
              <p:sp>
                <p:nvSpPr>
                  <p:cNvPr id="287" name="CBCharacteristic"/>
                  <p:cNvSpPr txBox="1"/>
                  <p:nvPr/>
                </p:nvSpPr>
                <p:spPr>
                  <a:xfrm>
                    <a:off x="1080125" y="261823"/>
                    <a:ext cx="4366769" cy="746354"/>
                  </a:xfrm>
                  <a:prstGeom prst="rect">
                    <a:avLst/>
                  </a:prstGeom>
                  <a:noFill/>
                  <a:ln w="12700" cap="flat">
                    <a:noFill/>
                    <a:miter lim="400000"/>
                  </a:ln>
                  <a:effectLst/>
                  <a:extLst>
                    <a:ext uri="{C572A759-6A51-4108-AA02-DFA0A04FC94B}">
    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    </a:ext>
                  </a:extLst>
                </p:spPr>
                <p:txBody>
                  <a:bodyPr wrap="none" lIns="50800" tIns="50800" rIns="50800" bIns="50800" numCol="1" anchor="ctr">
                    <a:spAutoFit/>
                  </a:bodyPr>
                  <a:lstStyle>
                    <a:lvl1pPr>
                      <a:defRPr sz="4400">
                        <a:solidFill>
                          <a:schemeClr val="accent4">
                            <a:hueOff val="-1247790"/>
                            <a:lumOff val="-12326"/>
                          </a:schemeClr>
                        </a:solidFill>
                      </a:defRPr>
                    </a:lvl1pPr>
                  </a:lstStyle>
                  <a:p>
                    <a:r>
                      <a:t>CBCharacteristic</a:t>
                    </a:r>
                  </a:p>
                </p:txBody>
              </p:sp>
            </p:grpSp>
          </p:grpSp>
        </p:grpSp>
      </p:grpSp>
      <p:grpSp>
        <p:nvGrpSpPr>
          <p:cNvPr id="302" name="Group"/>
          <p:cNvGrpSpPr/>
          <p:nvPr/>
        </p:nvGrpSpPr>
        <p:grpSpPr>
          <a:xfrm>
            <a:off x="3238111" y="8109705"/>
            <a:ext cx="7214443" cy="4768154"/>
            <a:chOff x="0" y="0"/>
            <a:chExt cx="7214441" cy="4768153"/>
          </a:xfrm>
        </p:grpSpPr>
        <p:sp>
          <p:nvSpPr>
            <p:cNvPr id="292" name="Rectangle"/>
            <p:cNvSpPr/>
            <p:nvPr/>
          </p:nvSpPr>
          <p:spPr>
            <a:xfrm>
              <a:off x="0" y="0"/>
              <a:ext cx="7214442" cy="4768154"/>
            </a:xfrm>
            <a:prstGeom prst="rect">
              <a:avLst/>
            </a:prstGeom>
            <a:solidFill>
              <a:schemeClr val="accent1">
                <a:lumOff val="16847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825500">
                <a:lnSpc>
                  <a:spcPct val="100000"/>
                </a:lnSpc>
                <a:spcBef>
                  <a:spcPts val="0"/>
                </a:spcBef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293" name="CBPeripheral"/>
            <p:cNvSpPr txBox="1"/>
            <p:nvPr/>
          </p:nvSpPr>
          <p:spPr>
            <a:xfrm>
              <a:off x="1744130" y="0"/>
              <a:ext cx="3726181" cy="80843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>
                  <a:solidFill>
                    <a:schemeClr val="accent1">
                      <a:hueOff val="114395"/>
                      <a:lumOff val="-24975"/>
                    </a:schemeClr>
                  </a:solidFill>
                </a:defRPr>
              </a:lvl1pPr>
            </a:lstStyle>
            <a:p>
              <a:r>
                <a:t>CBPeripheral</a:t>
              </a:r>
            </a:p>
          </p:txBody>
        </p:sp>
        <p:sp>
          <p:nvSpPr>
            <p:cNvPr id="294" name="Rectangle"/>
            <p:cNvSpPr/>
            <p:nvPr/>
          </p:nvSpPr>
          <p:spPr>
            <a:xfrm>
              <a:off x="192454" y="820222"/>
              <a:ext cx="6829534" cy="3828295"/>
            </a:xfrm>
            <a:prstGeom prst="rect">
              <a:avLst/>
            </a:prstGeom>
            <a:solidFill>
              <a:schemeClr val="accent2">
                <a:hueOff val="-202083"/>
                <a:satOff val="17755"/>
                <a:lumOff val="-16089"/>
                <a:alpha val="50406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825500">
                <a:lnSpc>
                  <a:spcPct val="100000"/>
                </a:lnSpc>
                <a:spcBef>
                  <a:spcPts val="0"/>
                </a:spcBef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295" name="CBService"/>
            <p:cNvSpPr txBox="1"/>
            <p:nvPr/>
          </p:nvSpPr>
          <p:spPr>
            <a:xfrm>
              <a:off x="2111109" y="820222"/>
              <a:ext cx="2992223" cy="80843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>
                  <a:solidFill>
                    <a:schemeClr val="accent1">
                      <a:hueOff val="114395"/>
                      <a:lumOff val="-24975"/>
                    </a:schemeClr>
                  </a:solidFill>
                </a:defRPr>
              </a:lvl1pPr>
            </a:lstStyle>
            <a:p>
              <a:r>
                <a:t>CBService</a:t>
              </a:r>
            </a:p>
          </p:txBody>
        </p:sp>
        <p:grpSp>
          <p:nvGrpSpPr>
            <p:cNvPr id="298" name="Group"/>
            <p:cNvGrpSpPr/>
            <p:nvPr/>
          </p:nvGrpSpPr>
          <p:grpSpPr>
            <a:xfrm>
              <a:off x="343711" y="1873001"/>
              <a:ext cx="6527020" cy="1270001"/>
              <a:chOff x="0" y="0"/>
              <a:chExt cx="6527018" cy="1270000"/>
            </a:xfrm>
          </p:grpSpPr>
          <p:sp>
            <p:nvSpPr>
              <p:cNvPr id="296" name="Rectangle"/>
              <p:cNvSpPr/>
              <p:nvPr/>
            </p:nvSpPr>
            <p:spPr>
              <a:xfrm>
                <a:off x="0" y="0"/>
                <a:ext cx="6527019" cy="1270000"/>
              </a:xfrm>
              <a:prstGeom prst="rect">
                <a:avLst/>
              </a:prstGeom>
              <a:solidFill>
                <a:schemeClr val="accent4">
                  <a:hueOff val="-476017"/>
                  <a:lumOff val="-10042"/>
                  <a:alpha val="49552"/>
                </a:scheme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 defTabSz="825500">
                  <a:lnSpc>
                    <a:spcPct val="100000"/>
                  </a:lnSpc>
                  <a:spcBef>
                    <a:spcPts val="0"/>
                  </a:spcBef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97" name="CBCharacteristic"/>
              <p:cNvSpPr txBox="1"/>
              <p:nvPr/>
            </p:nvSpPr>
            <p:spPr>
              <a:xfrm>
                <a:off x="1080125" y="261823"/>
                <a:ext cx="4366769" cy="746354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none" lIns="50800" tIns="50800" rIns="50800" bIns="50800" numCol="1" anchor="ctr">
                <a:spAutoFit/>
              </a:bodyPr>
              <a:lstStyle>
                <a:lvl1pPr>
                  <a:defRPr sz="4400">
                    <a:solidFill>
                      <a:schemeClr val="accent4">
                        <a:hueOff val="-1247790"/>
                        <a:lumOff val="-12326"/>
                      </a:schemeClr>
                    </a:solidFill>
                  </a:defRPr>
                </a:lvl1pPr>
              </a:lstStyle>
              <a:p>
                <a:r>
                  <a:t>CBCharacteristic</a:t>
                </a:r>
              </a:p>
            </p:txBody>
          </p:sp>
        </p:grpSp>
        <p:grpSp>
          <p:nvGrpSpPr>
            <p:cNvPr id="301" name="Group"/>
            <p:cNvGrpSpPr/>
            <p:nvPr/>
          </p:nvGrpSpPr>
          <p:grpSpPr>
            <a:xfrm>
              <a:off x="343711" y="3231710"/>
              <a:ext cx="6527020" cy="1270001"/>
              <a:chOff x="0" y="0"/>
              <a:chExt cx="6527018" cy="1270000"/>
            </a:xfrm>
          </p:grpSpPr>
          <p:sp>
            <p:nvSpPr>
              <p:cNvPr id="299" name="Rectangle"/>
              <p:cNvSpPr/>
              <p:nvPr/>
            </p:nvSpPr>
            <p:spPr>
              <a:xfrm>
                <a:off x="0" y="0"/>
                <a:ext cx="6527019" cy="1270000"/>
              </a:xfrm>
              <a:prstGeom prst="rect">
                <a:avLst/>
              </a:prstGeom>
              <a:solidFill>
                <a:schemeClr val="accent4">
                  <a:hueOff val="-476017"/>
                  <a:lumOff val="-10042"/>
                  <a:alpha val="49552"/>
                </a:scheme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 defTabSz="825500">
                  <a:lnSpc>
                    <a:spcPct val="100000"/>
                  </a:lnSpc>
                  <a:spcBef>
                    <a:spcPts val="0"/>
                  </a:spcBef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300" name="CBCharacteristic"/>
              <p:cNvSpPr txBox="1"/>
              <p:nvPr/>
            </p:nvSpPr>
            <p:spPr>
              <a:xfrm>
                <a:off x="1080125" y="261823"/>
                <a:ext cx="4366769" cy="746354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none" lIns="50800" tIns="50800" rIns="50800" bIns="50800" numCol="1" anchor="ctr">
                <a:spAutoFit/>
              </a:bodyPr>
              <a:lstStyle>
                <a:lvl1pPr>
                  <a:defRPr sz="4400">
                    <a:solidFill>
                      <a:schemeClr val="accent4">
                        <a:hueOff val="-1247790"/>
                        <a:lumOff val="-12326"/>
                      </a:schemeClr>
                    </a:solidFill>
                  </a:defRPr>
                </a:lvl1pPr>
              </a:lstStyle>
              <a:p>
                <a:r>
                  <a:t>CBCharacteristic</a:t>
                </a:r>
              </a:p>
            </p:txBody>
          </p:sp>
        </p:grpSp>
      </p:grpSp>
      <p:grpSp>
        <p:nvGrpSpPr>
          <p:cNvPr id="313" name="Group"/>
          <p:cNvGrpSpPr/>
          <p:nvPr/>
        </p:nvGrpSpPr>
        <p:grpSpPr>
          <a:xfrm>
            <a:off x="14089372" y="5104470"/>
            <a:ext cx="7214443" cy="5171041"/>
            <a:chOff x="0" y="0"/>
            <a:chExt cx="7214441" cy="5171040"/>
          </a:xfrm>
        </p:grpSpPr>
        <p:sp>
          <p:nvSpPr>
            <p:cNvPr id="303" name="Rectangle"/>
            <p:cNvSpPr/>
            <p:nvPr/>
          </p:nvSpPr>
          <p:spPr>
            <a:xfrm>
              <a:off x="0" y="0"/>
              <a:ext cx="7214442" cy="5171041"/>
            </a:xfrm>
            <a:prstGeom prst="rect">
              <a:avLst/>
            </a:prstGeom>
            <a:solidFill>
              <a:schemeClr val="accent1">
                <a:lumOff val="-13575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825500">
                <a:lnSpc>
                  <a:spcPct val="100000"/>
                </a:lnSpc>
                <a:spcBef>
                  <a:spcPts val="0"/>
                </a:spcBef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304" name="Rectangle"/>
            <p:cNvSpPr/>
            <p:nvPr/>
          </p:nvSpPr>
          <p:spPr>
            <a:xfrm>
              <a:off x="192453" y="1111199"/>
              <a:ext cx="6829534" cy="3828295"/>
            </a:xfrm>
            <a:prstGeom prst="rect">
              <a:avLst/>
            </a:prstGeom>
            <a:solidFill>
              <a:schemeClr val="accent3">
                <a:hueOff val="362282"/>
                <a:satOff val="31803"/>
                <a:lumOff val="-18242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825500">
                <a:lnSpc>
                  <a:spcPct val="100000"/>
                </a:lnSpc>
                <a:spcBef>
                  <a:spcPts val="0"/>
                </a:spcBef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grpSp>
          <p:nvGrpSpPr>
            <p:cNvPr id="307" name="Group"/>
            <p:cNvGrpSpPr/>
            <p:nvPr/>
          </p:nvGrpSpPr>
          <p:grpSpPr>
            <a:xfrm>
              <a:off x="343710" y="2159481"/>
              <a:ext cx="6527020" cy="1270001"/>
              <a:chOff x="0" y="0"/>
              <a:chExt cx="6527018" cy="1270000"/>
            </a:xfrm>
          </p:grpSpPr>
          <p:sp>
            <p:nvSpPr>
              <p:cNvPr id="305" name="Rectangle"/>
              <p:cNvSpPr/>
              <p:nvPr/>
            </p:nvSpPr>
            <p:spPr>
              <a:xfrm>
                <a:off x="0" y="0"/>
                <a:ext cx="6527019" cy="1270000"/>
              </a:xfrm>
              <a:prstGeom prst="rect">
                <a:avLst/>
              </a:prstGeom>
              <a:solidFill>
                <a:schemeClr val="accent4">
                  <a:hueOff val="-476017"/>
                  <a:lumOff val="-10042"/>
                </a:scheme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 defTabSz="825500">
                  <a:lnSpc>
                    <a:spcPct val="100000"/>
                  </a:lnSpc>
                  <a:spcBef>
                    <a:spcPts val="0"/>
                  </a:spcBef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306" name="CBMutableCharacteristic"/>
              <p:cNvSpPr txBox="1"/>
              <p:nvPr/>
            </p:nvSpPr>
            <p:spPr>
              <a:xfrm>
                <a:off x="65623" y="261823"/>
                <a:ext cx="6395772" cy="746354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none" lIns="50800" tIns="50800" rIns="50800" bIns="50800" numCol="1" anchor="ctr">
                <a:spAutoFit/>
              </a:bodyPr>
              <a:lstStyle>
                <a:lvl1pPr>
                  <a:defRPr sz="4400"/>
                </a:lvl1pPr>
              </a:lstStyle>
              <a:p>
                <a:r>
                  <a:t>CBMutableCharacteristic</a:t>
                </a:r>
              </a:p>
            </p:txBody>
          </p:sp>
        </p:grpSp>
        <p:grpSp>
          <p:nvGrpSpPr>
            <p:cNvPr id="310" name="Group"/>
            <p:cNvGrpSpPr/>
            <p:nvPr/>
          </p:nvGrpSpPr>
          <p:grpSpPr>
            <a:xfrm>
              <a:off x="343710" y="3576528"/>
              <a:ext cx="6527020" cy="1270001"/>
              <a:chOff x="0" y="0"/>
              <a:chExt cx="6527018" cy="1270000"/>
            </a:xfrm>
          </p:grpSpPr>
          <p:sp>
            <p:nvSpPr>
              <p:cNvPr id="308" name="Rectangle"/>
              <p:cNvSpPr/>
              <p:nvPr/>
            </p:nvSpPr>
            <p:spPr>
              <a:xfrm>
                <a:off x="0" y="0"/>
                <a:ext cx="6527019" cy="1270000"/>
              </a:xfrm>
              <a:prstGeom prst="rect">
                <a:avLst/>
              </a:prstGeom>
              <a:solidFill>
                <a:schemeClr val="accent4">
                  <a:hueOff val="-476017"/>
                  <a:lumOff val="-10042"/>
                </a:scheme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 defTabSz="825500">
                  <a:lnSpc>
                    <a:spcPct val="100000"/>
                  </a:lnSpc>
                  <a:spcBef>
                    <a:spcPts val="0"/>
                  </a:spcBef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309" name="CBMutableCharacteristic"/>
              <p:cNvSpPr txBox="1"/>
              <p:nvPr/>
            </p:nvSpPr>
            <p:spPr>
              <a:xfrm>
                <a:off x="65623" y="261823"/>
                <a:ext cx="6395772" cy="746354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none" lIns="50800" tIns="50800" rIns="50800" bIns="50800" numCol="1" anchor="ctr">
                <a:spAutoFit/>
              </a:bodyPr>
              <a:lstStyle>
                <a:lvl1pPr>
                  <a:defRPr sz="4400"/>
                </a:lvl1pPr>
              </a:lstStyle>
              <a:p>
                <a:r>
                  <a:t>CBMutableCharacteristic</a:t>
                </a:r>
              </a:p>
            </p:txBody>
          </p:sp>
        </p:grpSp>
        <p:sp>
          <p:nvSpPr>
            <p:cNvPr id="311" name="CBMutableService"/>
            <p:cNvSpPr txBox="1"/>
            <p:nvPr/>
          </p:nvSpPr>
          <p:spPr>
            <a:xfrm>
              <a:off x="991680" y="1135230"/>
              <a:ext cx="5205680" cy="80843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>
                  <a:solidFill>
                    <a:srgbClr val="FFFFFF"/>
                  </a:solidFill>
                </a:defRPr>
              </a:lvl1pPr>
            </a:lstStyle>
            <a:p>
              <a:r>
                <a:t>CBMutableService</a:t>
              </a:r>
            </a:p>
          </p:txBody>
        </p:sp>
        <p:sp>
          <p:nvSpPr>
            <p:cNvPr id="312" name="CBPeripheralManager"/>
            <p:cNvSpPr txBox="1"/>
            <p:nvPr/>
          </p:nvSpPr>
          <p:spPr>
            <a:xfrm>
              <a:off x="541694" y="63210"/>
              <a:ext cx="6131053" cy="80843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>
                  <a:solidFill>
                    <a:srgbClr val="FFFFFF"/>
                  </a:solidFill>
                </a:defRPr>
              </a:lvl1pPr>
            </a:lstStyle>
            <a:p>
              <a:r>
                <a:t>CBPeripheralManager</a:t>
              </a:r>
            </a:p>
          </p:txBody>
        </p:sp>
      </p:grpSp>
      <p:grpSp>
        <p:nvGrpSpPr>
          <p:cNvPr id="324" name="Group"/>
          <p:cNvGrpSpPr/>
          <p:nvPr/>
        </p:nvGrpSpPr>
        <p:grpSpPr>
          <a:xfrm>
            <a:off x="14089372" y="7945080"/>
            <a:ext cx="7214443" cy="5171042"/>
            <a:chOff x="0" y="0"/>
            <a:chExt cx="7214441" cy="5171040"/>
          </a:xfrm>
        </p:grpSpPr>
        <p:sp>
          <p:nvSpPr>
            <p:cNvPr id="314" name="Rectangle"/>
            <p:cNvSpPr/>
            <p:nvPr/>
          </p:nvSpPr>
          <p:spPr>
            <a:xfrm>
              <a:off x="0" y="0"/>
              <a:ext cx="7214442" cy="5171041"/>
            </a:xfrm>
            <a:prstGeom prst="rect">
              <a:avLst/>
            </a:prstGeom>
            <a:solidFill>
              <a:schemeClr val="accent1">
                <a:lumOff val="-13575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825500">
                <a:lnSpc>
                  <a:spcPct val="100000"/>
                </a:lnSpc>
                <a:spcBef>
                  <a:spcPts val="0"/>
                </a:spcBef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315" name="Rectangle"/>
            <p:cNvSpPr/>
            <p:nvPr/>
          </p:nvSpPr>
          <p:spPr>
            <a:xfrm>
              <a:off x="192453" y="1111199"/>
              <a:ext cx="6829534" cy="3828295"/>
            </a:xfrm>
            <a:prstGeom prst="rect">
              <a:avLst/>
            </a:prstGeom>
            <a:solidFill>
              <a:schemeClr val="accent3">
                <a:hueOff val="362282"/>
                <a:satOff val="31803"/>
                <a:lumOff val="-18242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825500">
                <a:lnSpc>
                  <a:spcPct val="100000"/>
                </a:lnSpc>
                <a:spcBef>
                  <a:spcPts val="0"/>
                </a:spcBef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grpSp>
          <p:nvGrpSpPr>
            <p:cNvPr id="318" name="Group"/>
            <p:cNvGrpSpPr/>
            <p:nvPr/>
          </p:nvGrpSpPr>
          <p:grpSpPr>
            <a:xfrm>
              <a:off x="343710" y="2159481"/>
              <a:ext cx="6527020" cy="1270001"/>
              <a:chOff x="0" y="0"/>
              <a:chExt cx="6527018" cy="1270000"/>
            </a:xfrm>
          </p:grpSpPr>
          <p:sp>
            <p:nvSpPr>
              <p:cNvPr id="316" name="Rectangle"/>
              <p:cNvSpPr/>
              <p:nvPr/>
            </p:nvSpPr>
            <p:spPr>
              <a:xfrm>
                <a:off x="0" y="0"/>
                <a:ext cx="6527019" cy="1270000"/>
              </a:xfrm>
              <a:prstGeom prst="rect">
                <a:avLst/>
              </a:prstGeom>
              <a:solidFill>
                <a:schemeClr val="accent4">
                  <a:hueOff val="-476017"/>
                  <a:lumOff val="-10042"/>
                </a:scheme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 defTabSz="825500">
                  <a:lnSpc>
                    <a:spcPct val="100000"/>
                  </a:lnSpc>
                  <a:spcBef>
                    <a:spcPts val="0"/>
                  </a:spcBef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317" name="CBMutableCharacteristic"/>
              <p:cNvSpPr txBox="1"/>
              <p:nvPr/>
            </p:nvSpPr>
            <p:spPr>
              <a:xfrm>
                <a:off x="65623" y="261823"/>
                <a:ext cx="6395772" cy="746354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none" lIns="50800" tIns="50800" rIns="50800" bIns="50800" numCol="1" anchor="ctr">
                <a:spAutoFit/>
              </a:bodyPr>
              <a:lstStyle>
                <a:lvl1pPr>
                  <a:defRPr sz="4400"/>
                </a:lvl1pPr>
              </a:lstStyle>
              <a:p>
                <a:r>
                  <a:t>CBMutableCharacteristic</a:t>
                </a:r>
              </a:p>
            </p:txBody>
          </p:sp>
        </p:grpSp>
        <p:grpSp>
          <p:nvGrpSpPr>
            <p:cNvPr id="321" name="Group"/>
            <p:cNvGrpSpPr/>
            <p:nvPr/>
          </p:nvGrpSpPr>
          <p:grpSpPr>
            <a:xfrm>
              <a:off x="343710" y="3576528"/>
              <a:ext cx="6527020" cy="1270001"/>
              <a:chOff x="0" y="0"/>
              <a:chExt cx="6527018" cy="1270000"/>
            </a:xfrm>
          </p:grpSpPr>
          <p:sp>
            <p:nvSpPr>
              <p:cNvPr id="319" name="Rectangle"/>
              <p:cNvSpPr/>
              <p:nvPr/>
            </p:nvSpPr>
            <p:spPr>
              <a:xfrm>
                <a:off x="0" y="0"/>
                <a:ext cx="6527019" cy="1270000"/>
              </a:xfrm>
              <a:prstGeom prst="rect">
                <a:avLst/>
              </a:prstGeom>
              <a:solidFill>
                <a:schemeClr val="accent4">
                  <a:hueOff val="-476017"/>
                  <a:lumOff val="-10042"/>
                </a:scheme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 defTabSz="825500">
                  <a:lnSpc>
                    <a:spcPct val="100000"/>
                  </a:lnSpc>
                  <a:spcBef>
                    <a:spcPts val="0"/>
                  </a:spcBef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320" name="CBMutableCharacteristic"/>
              <p:cNvSpPr txBox="1"/>
              <p:nvPr/>
            </p:nvSpPr>
            <p:spPr>
              <a:xfrm>
                <a:off x="65623" y="261823"/>
                <a:ext cx="6395772" cy="746354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none" lIns="50800" tIns="50800" rIns="50800" bIns="50800" numCol="1" anchor="ctr">
                <a:spAutoFit/>
              </a:bodyPr>
              <a:lstStyle>
                <a:lvl1pPr>
                  <a:defRPr sz="4400"/>
                </a:lvl1pPr>
              </a:lstStyle>
              <a:p>
                <a:r>
                  <a:t>CBMutableCharacteristic</a:t>
                </a:r>
              </a:p>
            </p:txBody>
          </p:sp>
        </p:grpSp>
        <p:sp>
          <p:nvSpPr>
            <p:cNvPr id="322" name="CBMutableService"/>
            <p:cNvSpPr txBox="1"/>
            <p:nvPr/>
          </p:nvSpPr>
          <p:spPr>
            <a:xfrm>
              <a:off x="991680" y="1135230"/>
              <a:ext cx="5205680" cy="80843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>
                  <a:solidFill>
                    <a:srgbClr val="FFFFFF"/>
                  </a:solidFill>
                </a:defRPr>
              </a:lvl1pPr>
            </a:lstStyle>
            <a:p>
              <a:r>
                <a:t>CBMutableService</a:t>
              </a:r>
            </a:p>
          </p:txBody>
        </p:sp>
        <p:sp>
          <p:nvSpPr>
            <p:cNvPr id="323" name="CBPeripheralManager"/>
            <p:cNvSpPr txBox="1"/>
            <p:nvPr/>
          </p:nvSpPr>
          <p:spPr>
            <a:xfrm>
              <a:off x="541694" y="63210"/>
              <a:ext cx="6131053" cy="80843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>
                  <a:solidFill>
                    <a:srgbClr val="FFFFFF"/>
                  </a:solidFill>
                </a:defRPr>
              </a:lvl1pPr>
            </a:lstStyle>
            <a:p>
              <a:r>
                <a:t>CBPeripheralManager</a:t>
              </a:r>
            </a:p>
          </p:txBody>
        </p:sp>
      </p:grpSp>
      <p:grpSp>
        <p:nvGrpSpPr>
          <p:cNvPr id="80" name="Group">
            <a:extLst>
              <a:ext uri="{FF2B5EF4-FFF2-40B4-BE49-F238E27FC236}">
                <a16:creationId xmlns:a16="http://schemas.microsoft.com/office/drawing/2014/main" id="{86A26E5E-9733-8A49-B8EB-21989FC82118}"/>
              </a:ext>
            </a:extLst>
          </p:cNvPr>
          <p:cNvGrpSpPr/>
          <p:nvPr/>
        </p:nvGrpSpPr>
        <p:grpSpPr>
          <a:xfrm>
            <a:off x="3080577" y="4687092"/>
            <a:ext cx="7529512" cy="6064062"/>
            <a:chOff x="0" y="0"/>
            <a:chExt cx="7529510" cy="6064060"/>
          </a:xfrm>
        </p:grpSpPr>
        <p:sp>
          <p:nvSpPr>
            <p:cNvPr id="81" name="Rectangle">
              <a:extLst>
                <a:ext uri="{FF2B5EF4-FFF2-40B4-BE49-F238E27FC236}">
                  <a16:creationId xmlns:a16="http://schemas.microsoft.com/office/drawing/2014/main" id="{3BC6FCB5-16DA-894C-926A-AB35C7993CEA}"/>
                </a:ext>
              </a:extLst>
            </p:cNvPr>
            <p:cNvSpPr/>
            <p:nvPr/>
          </p:nvSpPr>
          <p:spPr>
            <a:xfrm>
              <a:off x="0" y="0"/>
              <a:ext cx="7529511" cy="5875980"/>
            </a:xfrm>
            <a:prstGeom prst="rect">
              <a:avLst/>
            </a:prstGeom>
            <a:solidFill>
              <a:srgbClr val="ED220D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825500">
                <a:lnSpc>
                  <a:spcPct val="100000"/>
                </a:lnSpc>
                <a:spcBef>
                  <a:spcPts val="0"/>
                </a:spcBef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82" name="CBCentralManager">
              <a:extLst>
                <a:ext uri="{FF2B5EF4-FFF2-40B4-BE49-F238E27FC236}">
                  <a16:creationId xmlns:a16="http://schemas.microsoft.com/office/drawing/2014/main" id="{9473BCF7-6340-4349-9972-51969618E312}"/>
                </a:ext>
              </a:extLst>
            </p:cNvPr>
            <p:cNvSpPr/>
            <p:nvPr/>
          </p:nvSpPr>
          <p:spPr>
            <a:xfrm>
              <a:off x="1094250" y="433824"/>
              <a:ext cx="1270001" cy="1270001"/>
            </a:xfrm>
            <a:prstGeom prst="line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>
                  <a:solidFill>
                    <a:srgbClr val="FFFFFF"/>
                  </a:solidFill>
                </a:defRPr>
              </a:lvl1pPr>
            </a:lstStyle>
            <a:p>
              <a:r>
                <a:t>CBCentralManager</a:t>
              </a:r>
            </a:p>
          </p:txBody>
        </p:sp>
        <p:grpSp>
          <p:nvGrpSpPr>
            <p:cNvPr id="83" name="Group">
              <a:extLst>
                <a:ext uri="{FF2B5EF4-FFF2-40B4-BE49-F238E27FC236}">
                  <a16:creationId xmlns:a16="http://schemas.microsoft.com/office/drawing/2014/main" id="{3F54C698-B72F-104F-B098-D5CD9CC572FF}"/>
                </a:ext>
              </a:extLst>
            </p:cNvPr>
            <p:cNvGrpSpPr/>
            <p:nvPr/>
          </p:nvGrpSpPr>
          <p:grpSpPr>
            <a:xfrm>
              <a:off x="157534" y="927349"/>
              <a:ext cx="7214443" cy="5136712"/>
              <a:chOff x="0" y="0"/>
              <a:chExt cx="7214441" cy="5136710"/>
            </a:xfrm>
          </p:grpSpPr>
          <p:sp>
            <p:nvSpPr>
              <p:cNvPr id="84" name="Rectangle">
                <a:extLst>
                  <a:ext uri="{FF2B5EF4-FFF2-40B4-BE49-F238E27FC236}">
                    <a16:creationId xmlns:a16="http://schemas.microsoft.com/office/drawing/2014/main" id="{8628A931-4D1B-DA42-B4C8-3C81AD57C3E9}"/>
                  </a:ext>
                </a:extLst>
              </p:cNvPr>
              <p:cNvSpPr/>
              <p:nvPr/>
            </p:nvSpPr>
            <p:spPr>
              <a:xfrm>
                <a:off x="0" y="0"/>
                <a:ext cx="7214442" cy="4768154"/>
              </a:xfrm>
              <a:prstGeom prst="rect">
                <a:avLst/>
              </a:prstGeom>
              <a:solidFill>
                <a:schemeClr val="accent1">
                  <a:lumOff val="16847"/>
                </a:scheme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 defTabSz="825500">
                  <a:lnSpc>
                    <a:spcPct val="100000"/>
                  </a:lnSpc>
                  <a:spcBef>
                    <a:spcPts val="0"/>
                  </a:spcBef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85" name="CBPeripheral">
                <a:extLst>
                  <a:ext uri="{FF2B5EF4-FFF2-40B4-BE49-F238E27FC236}">
                    <a16:creationId xmlns:a16="http://schemas.microsoft.com/office/drawing/2014/main" id="{9AF7A0B2-94C3-7644-8097-DD68858D013C}"/>
                  </a:ext>
                </a:extLst>
              </p:cNvPr>
              <p:cNvSpPr/>
              <p:nvPr/>
            </p:nvSpPr>
            <p:spPr>
              <a:xfrm>
                <a:off x="1744130" y="404215"/>
                <a:ext cx="1270001" cy="1270001"/>
              </a:xfrm>
              <a:prstGeom prst="line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none" lIns="50800" tIns="50800" rIns="50800" bIns="50800" numCol="1" anchor="ctr">
                <a:spAutoFit/>
              </a:bodyPr>
              <a:lstStyle>
                <a:lvl1pPr>
                  <a:defRPr>
                    <a:solidFill>
                      <a:schemeClr val="accent1">
                        <a:hueOff val="114395"/>
                        <a:lumOff val="-24975"/>
                      </a:schemeClr>
                    </a:solidFill>
                  </a:defRPr>
                </a:lvl1pPr>
              </a:lstStyle>
              <a:p>
                <a:r>
                  <a:rPr dirty="0" err="1"/>
                  <a:t>CBPeripheral</a:t>
                </a:r>
                <a:endParaRPr dirty="0"/>
              </a:p>
            </p:txBody>
          </p:sp>
          <p:sp>
            <p:nvSpPr>
              <p:cNvPr id="86" name="Rectangle">
                <a:extLst>
                  <a:ext uri="{FF2B5EF4-FFF2-40B4-BE49-F238E27FC236}">
                    <a16:creationId xmlns:a16="http://schemas.microsoft.com/office/drawing/2014/main" id="{4E66ADF1-F260-C34E-AC00-08BCA8E3BE44}"/>
                  </a:ext>
                </a:extLst>
              </p:cNvPr>
              <p:cNvSpPr/>
              <p:nvPr/>
            </p:nvSpPr>
            <p:spPr>
              <a:xfrm>
                <a:off x="192454" y="820222"/>
                <a:ext cx="6829534" cy="3828295"/>
              </a:xfrm>
              <a:prstGeom prst="rect">
                <a:avLst/>
              </a:prstGeom>
              <a:solidFill>
                <a:schemeClr val="accent2">
                  <a:hueOff val="-202083"/>
                  <a:satOff val="17755"/>
                  <a:lumOff val="-16089"/>
                  <a:alpha val="50406"/>
                </a:scheme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 defTabSz="825500">
                  <a:lnSpc>
                    <a:spcPct val="100000"/>
                  </a:lnSpc>
                  <a:spcBef>
                    <a:spcPts val="0"/>
                  </a:spcBef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87" name="CBService">
                <a:extLst>
                  <a:ext uri="{FF2B5EF4-FFF2-40B4-BE49-F238E27FC236}">
                    <a16:creationId xmlns:a16="http://schemas.microsoft.com/office/drawing/2014/main" id="{25CC76A1-D727-8549-B091-7DF5A9203555}"/>
                  </a:ext>
                </a:extLst>
              </p:cNvPr>
              <p:cNvSpPr/>
              <p:nvPr/>
            </p:nvSpPr>
            <p:spPr>
              <a:xfrm>
                <a:off x="2111109" y="1224438"/>
                <a:ext cx="1270001" cy="1270001"/>
              </a:xfrm>
              <a:prstGeom prst="line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none" lIns="50800" tIns="50800" rIns="50800" bIns="50800" numCol="1" anchor="ctr">
                <a:spAutoFit/>
              </a:bodyPr>
              <a:lstStyle>
                <a:lvl1pPr>
                  <a:defRPr>
                    <a:solidFill>
                      <a:schemeClr val="accent1">
                        <a:hueOff val="114395"/>
                        <a:lumOff val="-24975"/>
                      </a:schemeClr>
                    </a:solidFill>
                  </a:defRPr>
                </a:lvl1pPr>
              </a:lstStyle>
              <a:p>
                <a:r>
                  <a:t>CBService</a:t>
                </a:r>
              </a:p>
            </p:txBody>
          </p:sp>
          <p:grpSp>
            <p:nvGrpSpPr>
              <p:cNvPr id="88" name="Group">
                <a:extLst>
                  <a:ext uri="{FF2B5EF4-FFF2-40B4-BE49-F238E27FC236}">
                    <a16:creationId xmlns:a16="http://schemas.microsoft.com/office/drawing/2014/main" id="{1AB30791-E40A-0443-A133-EFE2C268F6E6}"/>
                  </a:ext>
                </a:extLst>
              </p:cNvPr>
              <p:cNvGrpSpPr/>
              <p:nvPr/>
            </p:nvGrpSpPr>
            <p:grpSpPr>
              <a:xfrm>
                <a:off x="343711" y="1873001"/>
                <a:ext cx="6527020" cy="1905001"/>
                <a:chOff x="0" y="0"/>
                <a:chExt cx="6527018" cy="1905000"/>
              </a:xfrm>
            </p:grpSpPr>
            <p:sp>
              <p:nvSpPr>
                <p:cNvPr id="92" name="Rectangle">
                  <a:extLst>
                    <a:ext uri="{FF2B5EF4-FFF2-40B4-BE49-F238E27FC236}">
                      <a16:creationId xmlns:a16="http://schemas.microsoft.com/office/drawing/2014/main" id="{E3A2C958-199F-8F49-854E-EA3E661447BC}"/>
                    </a:ext>
                  </a:extLst>
                </p:cNvPr>
                <p:cNvSpPr/>
                <p:nvPr/>
              </p:nvSpPr>
              <p:spPr>
                <a:xfrm>
                  <a:off x="0" y="0"/>
                  <a:ext cx="6527019" cy="1270000"/>
                </a:xfrm>
                <a:prstGeom prst="rect">
                  <a:avLst/>
                </a:prstGeom>
                <a:solidFill>
                  <a:schemeClr val="accent4">
                    <a:hueOff val="-476017"/>
                    <a:lumOff val="-10042"/>
                    <a:alpha val="49552"/>
                  </a:schemeClr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 algn="ctr" defTabSz="825500">
                    <a:lnSpc>
                      <a:spcPct val="100000"/>
                    </a:lnSpc>
                    <a:spcBef>
                      <a:spcPts val="0"/>
                    </a:spcBef>
                    <a:defRPr sz="3200">
                      <a:solidFill>
                        <a:srgbClr val="FFFFFF"/>
                      </a:solidFill>
                      <a:latin typeface="Helvetica Neue Medium"/>
                      <a:ea typeface="Helvetica Neue Medium"/>
                      <a:cs typeface="Helvetica Neue Medium"/>
                      <a:sym typeface="Helvetica Neue Medium"/>
                    </a:defRPr>
                  </a:pPr>
                  <a:endParaRPr/>
                </a:p>
              </p:txBody>
            </p:sp>
            <p:sp>
              <p:nvSpPr>
                <p:cNvPr id="93" name="CBCharacteristic">
                  <a:extLst>
                    <a:ext uri="{FF2B5EF4-FFF2-40B4-BE49-F238E27FC236}">
                      <a16:creationId xmlns:a16="http://schemas.microsoft.com/office/drawing/2014/main" id="{3E3F43CF-A1C4-7E48-96A4-C78346527031}"/>
                    </a:ext>
                  </a:extLst>
                </p:cNvPr>
                <p:cNvSpPr/>
                <p:nvPr/>
              </p:nvSpPr>
              <p:spPr>
                <a:xfrm>
                  <a:off x="1080125" y="635000"/>
                  <a:ext cx="1270001" cy="1270000"/>
                </a:xfrm>
                <a:prstGeom prst="line">
                  <a:avLst/>
                </a:prstGeom>
                <a:noFill/>
                <a:ln w="12700" cap="flat">
                  <a:noFill/>
                  <a:miter lim="400000"/>
                </a:ln>
                <a:effectLst/>
                <a:extLst>
                  <a:ext uri="{C572A759-6A51-4108-AA02-DFA0A04FC94B}">
  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  </a:ext>
                </a:extLst>
              </p:spPr>
              <p:txBody>
                <a:bodyPr wrap="none" lIns="50800" tIns="50800" rIns="50800" bIns="50800" numCol="1" anchor="ctr">
                  <a:spAutoFit/>
                </a:bodyPr>
                <a:lstStyle>
                  <a:lvl1pPr>
                    <a:defRPr sz="4400">
                      <a:solidFill>
                        <a:schemeClr val="accent4">
                          <a:hueOff val="-1247790"/>
                          <a:lumOff val="-12326"/>
                        </a:schemeClr>
                      </a:solidFill>
                    </a:defRPr>
                  </a:lvl1pPr>
                </a:lstStyle>
                <a:p>
                  <a:r>
                    <a:t>CBCharacteristic</a:t>
                  </a:r>
                </a:p>
              </p:txBody>
            </p:sp>
          </p:grpSp>
          <p:grpSp>
            <p:nvGrpSpPr>
              <p:cNvPr id="89" name="Group">
                <a:extLst>
                  <a:ext uri="{FF2B5EF4-FFF2-40B4-BE49-F238E27FC236}">
                    <a16:creationId xmlns:a16="http://schemas.microsoft.com/office/drawing/2014/main" id="{4EF4C578-73FC-3B46-B465-8CB7AEA986D9}"/>
                  </a:ext>
                </a:extLst>
              </p:cNvPr>
              <p:cNvGrpSpPr/>
              <p:nvPr/>
            </p:nvGrpSpPr>
            <p:grpSpPr>
              <a:xfrm>
                <a:off x="343711" y="3231710"/>
                <a:ext cx="6527020" cy="1905001"/>
                <a:chOff x="0" y="0"/>
                <a:chExt cx="6527018" cy="1905000"/>
              </a:xfrm>
            </p:grpSpPr>
            <p:sp>
              <p:nvSpPr>
                <p:cNvPr id="90" name="Rectangle">
                  <a:extLst>
                    <a:ext uri="{FF2B5EF4-FFF2-40B4-BE49-F238E27FC236}">
                      <a16:creationId xmlns:a16="http://schemas.microsoft.com/office/drawing/2014/main" id="{7B712943-3282-304B-873B-F031E0D8750A}"/>
                    </a:ext>
                  </a:extLst>
                </p:cNvPr>
                <p:cNvSpPr/>
                <p:nvPr/>
              </p:nvSpPr>
              <p:spPr>
                <a:xfrm>
                  <a:off x="0" y="0"/>
                  <a:ext cx="6527019" cy="1270000"/>
                </a:xfrm>
                <a:prstGeom prst="rect">
                  <a:avLst/>
                </a:prstGeom>
                <a:solidFill>
                  <a:schemeClr val="accent4">
                    <a:hueOff val="-476017"/>
                    <a:lumOff val="-10042"/>
                    <a:alpha val="49552"/>
                  </a:schemeClr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 algn="ctr" defTabSz="825500">
                    <a:lnSpc>
                      <a:spcPct val="100000"/>
                    </a:lnSpc>
                    <a:spcBef>
                      <a:spcPts val="0"/>
                    </a:spcBef>
                    <a:defRPr sz="3200">
                      <a:solidFill>
                        <a:srgbClr val="FFFFFF"/>
                      </a:solidFill>
                      <a:latin typeface="Helvetica Neue Medium"/>
                      <a:ea typeface="Helvetica Neue Medium"/>
                      <a:cs typeface="Helvetica Neue Medium"/>
                      <a:sym typeface="Helvetica Neue Medium"/>
                    </a:defRPr>
                  </a:pPr>
                  <a:endParaRPr/>
                </a:p>
              </p:txBody>
            </p:sp>
            <p:sp>
              <p:nvSpPr>
                <p:cNvPr id="91" name="CBCharacteristic">
                  <a:extLst>
                    <a:ext uri="{FF2B5EF4-FFF2-40B4-BE49-F238E27FC236}">
                      <a16:creationId xmlns:a16="http://schemas.microsoft.com/office/drawing/2014/main" id="{6ABA59F9-B7C9-EC46-833B-3EA5C1C79D13}"/>
                    </a:ext>
                  </a:extLst>
                </p:cNvPr>
                <p:cNvSpPr/>
                <p:nvPr/>
              </p:nvSpPr>
              <p:spPr>
                <a:xfrm>
                  <a:off x="1080125" y="635000"/>
                  <a:ext cx="1270001" cy="1270000"/>
                </a:xfrm>
                <a:prstGeom prst="line">
                  <a:avLst/>
                </a:prstGeom>
                <a:noFill/>
                <a:ln w="12700" cap="flat">
                  <a:noFill/>
                  <a:miter lim="400000"/>
                </a:ln>
                <a:effectLst/>
                <a:extLst>
                  <a:ext uri="{C572A759-6A51-4108-AA02-DFA0A04FC94B}">
  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  </a:ext>
                </a:extLst>
              </p:spPr>
              <p:txBody>
                <a:bodyPr wrap="none" lIns="50800" tIns="50800" rIns="50800" bIns="50800" numCol="1" anchor="ctr">
                  <a:spAutoFit/>
                </a:bodyPr>
                <a:lstStyle>
                  <a:lvl1pPr>
                    <a:defRPr sz="4400">
                      <a:solidFill>
                        <a:schemeClr val="accent4">
                          <a:hueOff val="-1247790"/>
                          <a:lumOff val="-12326"/>
                        </a:schemeClr>
                      </a:solidFill>
                    </a:defRPr>
                  </a:lvl1pPr>
                </a:lstStyle>
                <a:p>
                  <a:r>
                    <a:t>CBCharacteristic</a:t>
                  </a:r>
                </a:p>
              </p:txBody>
            </p:sp>
          </p:grpSp>
        </p:grpSp>
      </p:grpSp>
      <p:pic>
        <p:nvPicPr>
          <p:cNvPr id="108" name="Line Line" descr="Line Line">
            <a:extLst>
              <a:ext uri="{FF2B5EF4-FFF2-40B4-BE49-F238E27FC236}">
                <a16:creationId xmlns:a16="http://schemas.microsoft.com/office/drawing/2014/main" id="{419771F9-0296-1E49-8FBD-3A25E54DB2F2}"/>
              </a:ext>
            </a:extLst>
          </p:cNvPr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 rot="20961167">
            <a:off x="10193788" y="5244864"/>
            <a:ext cx="4104765" cy="827750"/>
          </a:xfrm>
          <a:prstGeom prst="rect">
            <a:avLst/>
          </a:prstGeom>
        </p:spPr>
      </p:pic>
      <p:pic>
        <p:nvPicPr>
          <p:cNvPr id="109" name="Line Line" descr="Line Line">
            <a:extLst>
              <a:ext uri="{FF2B5EF4-FFF2-40B4-BE49-F238E27FC236}">
                <a16:creationId xmlns:a16="http://schemas.microsoft.com/office/drawing/2014/main" id="{A3494AA3-35C4-974D-8939-2C0B42615839}"/>
              </a:ext>
            </a:extLst>
          </p:cNvPr>
          <p:cNvPicPr>
            <a:picLocks/>
          </p:cNvPicPr>
          <p:nvPr/>
        </p:nvPicPr>
        <p:blipFill>
          <a:blip r:embed="rId3"/>
          <a:stretch>
            <a:fillRect/>
          </a:stretch>
        </p:blipFill>
        <p:spPr>
          <a:xfrm rot="21214775">
            <a:off x="9984332" y="6190138"/>
            <a:ext cx="4523576" cy="827750"/>
          </a:xfrm>
          <a:prstGeom prst="rect">
            <a:avLst/>
          </a:prstGeom>
        </p:spPr>
      </p:pic>
      <p:pic>
        <p:nvPicPr>
          <p:cNvPr id="110" name="Line Line" descr="Line Line">
            <a:extLst>
              <a:ext uri="{FF2B5EF4-FFF2-40B4-BE49-F238E27FC236}">
                <a16:creationId xmlns:a16="http://schemas.microsoft.com/office/drawing/2014/main" id="{7FAA091B-2D9B-6A42-88A8-302832DC0197}"/>
              </a:ext>
            </a:extLst>
          </p:cNvPr>
          <p:cNvPicPr>
            <a:picLocks/>
          </p:cNvPicPr>
          <p:nvPr/>
        </p:nvPicPr>
        <p:blipFill>
          <a:blip r:embed="rId4"/>
          <a:stretch>
            <a:fillRect/>
          </a:stretch>
        </p:blipFill>
        <p:spPr>
          <a:xfrm rot="21404271">
            <a:off x="9863517" y="7625285"/>
            <a:ext cx="4676685" cy="827750"/>
          </a:xfrm>
          <a:prstGeom prst="rect">
            <a:avLst/>
          </a:prstGeom>
        </p:spPr>
      </p:pic>
      <p:pic>
        <p:nvPicPr>
          <p:cNvPr id="111" name="Line Line" descr="Line Line">
            <a:extLst>
              <a:ext uri="{FF2B5EF4-FFF2-40B4-BE49-F238E27FC236}">
                <a16:creationId xmlns:a16="http://schemas.microsoft.com/office/drawing/2014/main" id="{FAA63896-C198-C24B-93D5-FBFB8A807507}"/>
              </a:ext>
            </a:extLst>
          </p:cNvPr>
          <p:cNvPicPr>
            <a:picLocks/>
          </p:cNvPicPr>
          <p:nvPr/>
        </p:nvPicPr>
        <p:blipFill>
          <a:blip r:embed="rId5"/>
          <a:stretch>
            <a:fillRect/>
          </a:stretch>
        </p:blipFill>
        <p:spPr>
          <a:xfrm rot="21304149">
            <a:off x="9902653" y="8801985"/>
            <a:ext cx="4685769" cy="82775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BF349B46-1D59-4746-9CF2-F5B2F0DA81A7}"/>
              </a:ext>
            </a:extLst>
          </p:cNvPr>
          <p:cNvSpPr txBox="1"/>
          <p:nvPr/>
        </p:nvSpPr>
        <p:spPr>
          <a:xfrm>
            <a:off x="15775393" y="2647577"/>
            <a:ext cx="3842399" cy="1344471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l" defTabSz="2438338" rtl="0" fontAlgn="auto" latinLnBrk="0" hangingPunct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4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rPr>
              <a:t>PERIPHERAL</a:t>
            </a: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C7F1A73D-861E-B749-B5FA-08151B177651}"/>
              </a:ext>
            </a:extLst>
          </p:cNvPr>
          <p:cNvSpPr txBox="1"/>
          <p:nvPr/>
        </p:nvSpPr>
        <p:spPr>
          <a:xfrm>
            <a:off x="5403431" y="2647576"/>
            <a:ext cx="2883803" cy="1344471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l" defTabSz="2438338" rtl="0" fontAlgn="auto" latinLnBrk="0" hangingPunct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4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rPr>
              <a:t>CENTRAL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xit" fill="hold" grpId="1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animEffect transition="out" filter="dissolve">
                                      <p:cBhvr>
                                        <p:cTn id="6" dur="500" fill="hold"/>
                                        <p:tgtEl>
                                          <p:spTgt spid="10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9" presetClass="exit" fill="hold" grpId="1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animEffect transition="out" filter="dissolve">
                                      <p:cBhvr>
                                        <p:cTn id="9" dur="500" fill="hold"/>
                                        <p:tgtEl>
                                          <p:spTgt spid="10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9" presetClass="exit" fill="hold" grpId="1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animEffect transition="out" filter="dissolve">
                                      <p:cBhvr>
                                        <p:cTn id="12" dur="500" fill="hold"/>
                                        <p:tgtEl>
                                          <p:spTgt spid="1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9" presetClass="exit" fill="hold" grpId="1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animEffect transition="out" filter="dissolve">
                                      <p:cBhvr>
                                        <p:cTn id="15" dur="500" fill="hold"/>
                                        <p:tgtEl>
                                          <p:spTgt spid="1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8.33333E-7 -1.48148E-6 L 8.33333E-7 -0.17245 " pathEditMode="relative" rAng="0" ptsTypes="AA">
                                      <p:cBhvr>
                                        <p:cTn id="18" dur="5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8623"/>
                                    </p:animMotion>
                                  </p:childTnLst>
                                </p:cTn>
                              </p:par>
                              <p:par>
                                <p:cTn id="19" presetID="-1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000 0.000000 L 0.000122 -0.202650" pathEditMode="relative">
                                      <p:cBhvr>
                                        <p:cTn id="20" dur="500" fill="hold"/>
                                        <p:tgtEl>
                                          <p:spTgt spid="3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21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500"/>
                            </p:stCondLst>
                            <p:childTnLst>
                              <p:par>
                                <p:cTn id="26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" presetID="23" presetClass="entr" presetSubtype="16" fill="hold" grpId="2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1" fill="hold"/>
                                        <p:tgtEl>
                                          <p:spTgt spid="3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3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3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1" presetClass="entr" presetSubtype="0" fill="hold" grpId="3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5" fill="hold"/>
                                        <p:tgtEl>
                                          <p:spTgt spid="2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6" presetID="23" presetClass="entr" presetSubtype="16" fill="hold" grpId="4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7" fill="hold"/>
                                        <p:tgtEl>
                                          <p:spTgt spid="3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30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30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1" grpId="3" animBg="1" advAuto="0"/>
      <p:bldP spid="302" grpId="4" animBg="1" advAuto="0"/>
      <p:bldP spid="324" grpId="2" animBg="1" advAuto="0"/>
      <p:bldP spid="108" grpId="1" animBg="1" advAuto="0"/>
      <p:bldP spid="109" grpId="1" animBg="1" advAuto="0"/>
      <p:bldP spid="110" grpId="1" animBg="1" advAuto="0"/>
      <p:bldP spid="111" grpId="1" animBg="1" advAuto="0"/>
      <p:bldP spid="2" grpId="0"/>
      <p:bldP spid="70" grpId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The Basic Structure Of Our Bluetooth Apps"/>
          <p:cNvSpPr txBox="1">
            <a:spLocks noGrp="1"/>
          </p:cNvSpPr>
          <p:nvPr>
            <p:ph type="title" idx="4294967295"/>
          </p:nvPr>
        </p:nvSpPr>
        <p:spPr>
          <a:xfrm>
            <a:off x="1282700" y="1003300"/>
            <a:ext cx="21066969" cy="1435100"/>
          </a:xfrm>
          <a:prstGeom prst="rect">
            <a:avLst/>
          </a:prstGeom>
        </p:spPr>
        <p:txBody>
          <a:bodyPr/>
          <a:lstStyle>
            <a:lvl1pPr defTabSz="2389572">
              <a:defRPr sz="8330" spc="-166"/>
            </a:lvl1pPr>
          </a:lstStyle>
          <a:p>
            <a:r>
              <a:t>The Basic Structure Of Our Bluetooth Apps</a:t>
            </a:r>
          </a:p>
        </p:txBody>
      </p:sp>
      <p:pic>
        <p:nvPicPr>
          <p:cNvPr id="5" name="Picture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C418EDC5-C10F-7945-917A-4D5A7EF80D5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83380" y="2762706"/>
            <a:ext cx="17617240" cy="9949994"/>
          </a:xfrm>
          <a:prstGeom prst="rect">
            <a:avLst/>
          </a:prstGeom>
        </p:spPr>
      </p:pic>
      <p:pic>
        <p:nvPicPr>
          <p:cNvPr id="7" name="Picture 6" descr="A screenshot of a cell phone&#10;&#10;Description automatically generated">
            <a:extLst>
              <a:ext uri="{FF2B5EF4-FFF2-40B4-BE49-F238E27FC236}">
                <a16:creationId xmlns:a16="http://schemas.microsoft.com/office/drawing/2014/main" id="{EEAE0A93-9F3E-DC42-A8E4-EF45FD1010C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83380" y="3195051"/>
            <a:ext cx="5519988" cy="86642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81279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6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F41C481-A217-6B42-BB3A-4122DC9CF45A}"/>
              </a:ext>
            </a:extLst>
          </p:cNvPr>
          <p:cNvSpPr txBox="1"/>
          <p:nvPr/>
        </p:nvSpPr>
        <p:spPr>
          <a:xfrm>
            <a:off x="423747" y="713679"/>
            <a:ext cx="23083024" cy="12024136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2438338" rtl="0" fontAlgn="auto" latinLnBrk="0" hangingPunct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40000" b="0" i="0" u="none" strike="noStrike" cap="none" spc="0" normalizeH="0" baseline="0" dirty="0">
                <a:ln>
                  <a:noFill/>
                </a:ln>
                <a:gradFill flip="none" rotWithShape="1">
                  <a:gsLst>
                    <a:gs pos="0">
                      <a:schemeClr val="accent1">
                        <a:lumMod val="89000"/>
                      </a:schemeClr>
                    </a:gs>
                    <a:gs pos="23000">
                      <a:schemeClr val="accent1">
                        <a:lumMod val="89000"/>
                      </a:schemeClr>
                    </a:gs>
                    <a:gs pos="69000">
                      <a:schemeClr val="accent1">
                        <a:lumMod val="75000"/>
                      </a:schemeClr>
                    </a:gs>
                    <a:gs pos="97000">
                      <a:schemeClr val="accent1">
                        <a:lumMod val="70000"/>
                      </a:schemeClr>
                    </a:gs>
                  </a:gsLst>
                  <a:path path="circle">
                    <a:fillToRect r="100000" b="100000"/>
                  </a:path>
                  <a:tileRect l="-100000" t="-100000"/>
                </a:gra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FillTx/>
                <a:latin typeface="Bauhaus 93" pitchFamily="82" charset="77"/>
                <a:sym typeface="Helvetica Neue"/>
              </a:rPr>
              <a:t>LET’S CODE!</a:t>
            </a:r>
          </a:p>
        </p:txBody>
      </p:sp>
    </p:spTree>
    <p:extLst>
      <p:ext uri="{BB962C8B-B14F-4D97-AF65-F5344CB8AC3E}">
        <p14:creationId xmlns:p14="http://schemas.microsoft.com/office/powerpoint/2010/main" val="674784558"/>
      </p:ext>
    </p:extLst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desktop computer monitor sitting on top of a desk&#10;&#10;Description automatically generated">
            <a:extLst>
              <a:ext uri="{FF2B5EF4-FFF2-40B4-BE49-F238E27FC236}">
                <a16:creationId xmlns:a16="http://schemas.microsoft.com/office/drawing/2014/main" id="{A8A8EAA1-C557-5048-9CFC-FFD2A5872A7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00172" y="0"/>
            <a:ext cx="11983656" cy="13720417"/>
          </a:xfrm>
          <a:prstGeom prst="rect">
            <a:avLst/>
          </a:prstGeom>
        </p:spPr>
      </p:pic>
      <p:sp>
        <p:nvSpPr>
          <p:cNvPr id="5" name="Right Arrow 4">
            <a:extLst>
              <a:ext uri="{FF2B5EF4-FFF2-40B4-BE49-F238E27FC236}">
                <a16:creationId xmlns:a16="http://schemas.microsoft.com/office/drawing/2014/main" id="{910FF6AB-ECED-8343-A093-8D3C342351A3}"/>
              </a:ext>
            </a:extLst>
          </p:cNvPr>
          <p:cNvSpPr/>
          <p:nvPr/>
        </p:nvSpPr>
        <p:spPr>
          <a:xfrm rot="10800000">
            <a:off x="12192000" y="630205"/>
            <a:ext cx="5448190" cy="1182013"/>
          </a:xfrm>
          <a:prstGeom prst="rightArrow">
            <a:avLst/>
          </a:prstGeom>
          <a:solidFill>
            <a:schemeClr val="accent5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200" b="0" i="0" u="none" strike="noStrike" cap="none" spc="0" normalizeH="0" baseline="0">
              <a:ln>
                <a:solidFill>
                  <a:schemeClr val="accent5"/>
                </a:solidFill>
              </a:ln>
              <a:solidFill>
                <a:schemeClr val="accent5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6" name="Right Arrow 5">
            <a:extLst>
              <a:ext uri="{FF2B5EF4-FFF2-40B4-BE49-F238E27FC236}">
                <a16:creationId xmlns:a16="http://schemas.microsoft.com/office/drawing/2014/main" id="{A57E0050-3E73-A345-8C85-D2E6F1AF537A}"/>
              </a:ext>
            </a:extLst>
          </p:cNvPr>
          <p:cNvSpPr/>
          <p:nvPr/>
        </p:nvSpPr>
        <p:spPr>
          <a:xfrm rot="13130854">
            <a:off x="11746826" y="4579614"/>
            <a:ext cx="5448190" cy="1182013"/>
          </a:xfrm>
          <a:prstGeom prst="rightArrow">
            <a:avLst/>
          </a:prstGeom>
          <a:solidFill>
            <a:schemeClr val="accent5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200" b="0" i="0" u="none" strike="noStrike" cap="none" spc="0" normalizeH="0" baseline="0">
              <a:ln>
                <a:solidFill>
                  <a:schemeClr val="accent5"/>
                </a:solidFill>
              </a:ln>
              <a:solidFill>
                <a:schemeClr val="accent5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7" name="Right Arrow 6">
            <a:extLst>
              <a:ext uri="{FF2B5EF4-FFF2-40B4-BE49-F238E27FC236}">
                <a16:creationId xmlns:a16="http://schemas.microsoft.com/office/drawing/2014/main" id="{0B19F9CB-B65C-8D47-9093-B09FA18B2DB5}"/>
              </a:ext>
            </a:extLst>
          </p:cNvPr>
          <p:cNvSpPr/>
          <p:nvPr/>
        </p:nvSpPr>
        <p:spPr>
          <a:xfrm rot="13130854">
            <a:off x="9254544" y="7954373"/>
            <a:ext cx="5448190" cy="1182013"/>
          </a:xfrm>
          <a:prstGeom prst="rightArrow">
            <a:avLst/>
          </a:prstGeom>
          <a:solidFill>
            <a:schemeClr val="accent5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200" b="0" i="0" u="none" strike="noStrike" cap="none" spc="0" normalizeH="0" baseline="0">
              <a:ln>
                <a:solidFill>
                  <a:schemeClr val="accent5"/>
                </a:solidFill>
              </a:ln>
              <a:solidFill>
                <a:schemeClr val="accent5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</p:spTree>
    <p:extLst>
      <p:ext uri="{BB962C8B-B14F-4D97-AF65-F5344CB8AC3E}">
        <p14:creationId xmlns:p14="http://schemas.microsoft.com/office/powerpoint/2010/main" val="3904715694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A close up of a sign&#10;&#10;Description automatically generated">
            <a:extLst>
              <a:ext uri="{FF2B5EF4-FFF2-40B4-BE49-F238E27FC236}">
                <a16:creationId xmlns:a16="http://schemas.microsoft.com/office/drawing/2014/main" id="{068A3C8C-63D2-D940-9C0D-889342D904E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94663" y="0"/>
            <a:ext cx="8994674" cy="13716000"/>
          </a:xfrm>
          <a:prstGeom prst="rect">
            <a:avLst/>
          </a:prstGeom>
        </p:spPr>
      </p:pic>
      <p:pic>
        <p:nvPicPr>
          <p:cNvPr id="11" name="Picture 10" descr="A picture containing object, clock&#10;&#10;Description automatically generated">
            <a:extLst>
              <a:ext uri="{FF2B5EF4-FFF2-40B4-BE49-F238E27FC236}">
                <a16:creationId xmlns:a16="http://schemas.microsoft.com/office/drawing/2014/main" id="{CBD46760-EAF3-C64F-B900-FD603971B51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6777" y="0"/>
            <a:ext cx="8994674" cy="137160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ADA27F96-F0F3-D546-BEBB-1E274BA29CD8}"/>
              </a:ext>
            </a:extLst>
          </p:cNvPr>
          <p:cNvSpPr txBox="1"/>
          <p:nvPr/>
        </p:nvSpPr>
        <p:spPr>
          <a:xfrm>
            <a:off x="1729468" y="908729"/>
            <a:ext cx="5947141" cy="227241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l" defTabSz="2438338" rtl="0" fontAlgn="auto" latinLnBrk="0" hangingPunct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115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rPr>
              <a:t>HARALD</a:t>
            </a:r>
          </a:p>
        </p:txBody>
      </p:sp>
      <p:pic>
        <p:nvPicPr>
          <p:cNvPr id="13" name="Picture 12" descr="A close up of a logo&#10;&#10;Description automatically generated">
            <a:extLst>
              <a:ext uri="{FF2B5EF4-FFF2-40B4-BE49-F238E27FC236}">
                <a16:creationId xmlns:a16="http://schemas.microsoft.com/office/drawing/2014/main" id="{89158465-86CB-4F4C-BCAC-3103F54BBFF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75623" y="0"/>
            <a:ext cx="8994674" cy="1371600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BC9A4794-BBC8-604F-941D-18BC6E190ACD}"/>
              </a:ext>
            </a:extLst>
          </p:cNvPr>
          <p:cNvSpPr txBox="1"/>
          <p:nvPr/>
        </p:nvSpPr>
        <p:spPr>
          <a:xfrm>
            <a:off x="13959840" y="908730"/>
            <a:ext cx="10153421" cy="227241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l" defTabSz="2438338" rtl="0" fontAlgn="auto" latinLnBrk="0" hangingPunct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115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rPr>
              <a:t>“BLUETOOTH”</a:t>
            </a:r>
          </a:p>
        </p:txBody>
      </p:sp>
      <p:pic>
        <p:nvPicPr>
          <p:cNvPr id="3" name="Picture 2" descr="A picture containing drawing&#10;&#10;Description automatically generated">
            <a:extLst>
              <a:ext uri="{FF2B5EF4-FFF2-40B4-BE49-F238E27FC236}">
                <a16:creationId xmlns:a16="http://schemas.microsoft.com/office/drawing/2014/main" id="{351A0ED8-60DD-0C4A-82FA-05F00D7414A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09681" y="1090354"/>
            <a:ext cx="9079656" cy="115352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3172743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9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8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" presetID="9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872 0 L 0.31628 0 " pathEditMode="relative" rAng="0" ptsTypes="AA">
                                      <p:cBhvr>
                                        <p:cTn id="20" dur="2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6250" y="0"/>
                                    </p:animMotion>
                                  </p:childTnLst>
                                </p:cTn>
                              </p:par>
                              <p:par>
                                <p:cTn id="21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124 0 L -0.31497 0 " pathEditMode="relative" rAng="0" ptsTypes="AA">
                                      <p:cBhvr>
                                        <p:cTn id="22" dur="2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5814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000"/>
                            </p:stCondLst>
                            <p:childTnLst>
                              <p:par>
                                <p:cTn id="24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6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2500"/>
                            </p:stCondLst>
                            <p:childTnLst>
                              <p:par>
                                <p:cTn id="28" presetID="9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2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9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3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6" name="Iceberg.jpg" descr="Iceberg.jpg"/>
          <p:cNvPicPr>
            <a:picLocks noChangeAspect="1"/>
          </p:cNvPicPr>
          <p:nvPr/>
        </p:nvPicPr>
        <p:blipFill>
          <a:blip r:embed="rId3"/>
          <a:srcRect l="38750" t="32436" r="12700" b="19014"/>
          <a:stretch>
            <a:fillRect/>
          </a:stretch>
        </p:blipFill>
        <p:spPr>
          <a:xfrm>
            <a:off x="-1809713" y="-4521680"/>
            <a:ext cx="28003426" cy="18668950"/>
          </a:xfrm>
          <a:prstGeom prst="rect">
            <a:avLst/>
          </a:prstGeom>
          <a:ln w="12700">
            <a:miter lim="400000"/>
          </a:ln>
        </p:spPr>
      </p:pic>
      <p:sp>
        <p:nvSpPr>
          <p:cNvPr id="157" name="BLUETOOTH CORE IS BIG"/>
          <p:cNvSpPr txBox="1">
            <a:spLocks noGrp="1"/>
          </p:cNvSpPr>
          <p:nvPr>
            <p:ph type="title" idx="4294967295"/>
          </p:nvPr>
        </p:nvSpPr>
        <p:spPr>
          <a:xfrm>
            <a:off x="1282700" y="1003300"/>
            <a:ext cx="21066969" cy="1435100"/>
          </a:xfrm>
          <a:prstGeom prst="rect">
            <a:avLst/>
          </a:prstGeom>
        </p:spPr>
        <p:txBody>
          <a:bodyPr/>
          <a:lstStyle/>
          <a:p>
            <a:r>
              <a:t>BLUETOOTH CORE IS BIG</a:t>
            </a:r>
          </a:p>
        </p:txBody>
      </p:sp>
      <p:sp>
        <p:nvSpPr>
          <p:cNvPr id="158" name="...CORE BLUETOOTH IS SMALL"/>
          <p:cNvSpPr txBox="1"/>
          <p:nvPr/>
        </p:nvSpPr>
        <p:spPr>
          <a:xfrm>
            <a:off x="14385095" y="1330298"/>
            <a:ext cx="9326185" cy="104026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>
            <a:lvl1pPr algn="r" defTabSz="1414236">
              <a:lnSpc>
                <a:spcPct val="80000"/>
              </a:lnSpc>
              <a:spcBef>
                <a:spcPts val="0"/>
              </a:spcBef>
              <a:defRPr sz="4930" b="1" spc="-98"/>
            </a:lvl1pPr>
          </a:lstStyle>
          <a:p>
            <a:r>
              <a:rPr dirty="0"/>
              <a:t>...CORE BLUETOOTH IS SMALL</a:t>
            </a:r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-1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000 0.000000 L -0.003701 0.330582" pathEditMode="relative">
                                      <p:cBhvr>
                                        <p:cTn id="9" dur="500" fill="hold"/>
                                        <p:tgtEl>
                                          <p:spTgt spid="15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8" grpId="1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5064B0A-0C75-5A42-A175-E810FF8BBD1D}"/>
              </a:ext>
            </a:extLst>
          </p:cNvPr>
          <p:cNvSpPr txBox="1"/>
          <p:nvPr/>
        </p:nvSpPr>
        <p:spPr>
          <a:xfrm>
            <a:off x="12192000" y="1882045"/>
            <a:ext cx="11163312" cy="4580741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ctr" defTabSz="2438338" rtl="0" fontAlgn="auto" latinLnBrk="0" hangingPunct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120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rPr>
              <a:t>BLE</a:t>
            </a:r>
          </a:p>
          <a:p>
            <a:pPr marL="0" marR="0" indent="0" algn="ctr" defTabSz="2438338" rtl="0" fontAlgn="auto" latinLnBrk="0" hangingPunct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12000" dirty="0"/>
              <a:t>(LOW-ENERGY)</a:t>
            </a:r>
            <a:endParaRPr kumimoji="0" lang="en-US" sz="120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Helvetica Neue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7B113AF-3A3C-0D4B-B221-00D1D0AF513D}"/>
              </a:ext>
            </a:extLst>
          </p:cNvPr>
          <p:cNvSpPr txBox="1"/>
          <p:nvPr/>
        </p:nvSpPr>
        <p:spPr>
          <a:xfrm>
            <a:off x="2503975" y="1943005"/>
            <a:ext cx="7369005" cy="4580741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ctr" defTabSz="2438338" rtl="0" fontAlgn="auto" latinLnBrk="0" hangingPunct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120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rPr>
              <a:t>BR/EDR</a:t>
            </a:r>
          </a:p>
          <a:p>
            <a:pPr marL="0" marR="0" indent="0" algn="ctr" defTabSz="2438338" rtl="0" fontAlgn="auto" latinLnBrk="0" hangingPunct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120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rPr>
              <a:t>(CLASSIC)</a:t>
            </a:r>
          </a:p>
        </p:txBody>
      </p:sp>
      <p:sp>
        <p:nvSpPr>
          <p:cNvPr id="4" name="BLE Advertising: The Story of Dave and Matt">
            <a:extLst>
              <a:ext uri="{FF2B5EF4-FFF2-40B4-BE49-F238E27FC236}">
                <a16:creationId xmlns:a16="http://schemas.microsoft.com/office/drawing/2014/main" id="{D80A0439-641E-6F48-B772-7D72DB06EA29}"/>
              </a:ext>
            </a:extLst>
          </p:cNvPr>
          <p:cNvSpPr txBox="1">
            <a:spLocks/>
          </p:cNvSpPr>
          <p:nvPr/>
        </p:nvSpPr>
        <p:spPr>
          <a:xfrm>
            <a:off x="1282700" y="1003300"/>
            <a:ext cx="21066969" cy="14351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>
            <a:lvl1pPr marL="0" marR="0" indent="0" algn="l" defTabSz="2316421" rtl="0" latinLnBrk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075" b="1" i="0" u="none" strike="noStrike" cap="none" spc="-161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1pPr>
            <a:lvl2pPr marL="0" marR="0" indent="0" algn="l" defTabSz="2438338" rtl="0" latinLnBrk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500" b="1" i="0" u="none" strike="noStrike" cap="none" spc="-17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2pPr>
            <a:lvl3pPr marL="0" marR="0" indent="0" algn="l" defTabSz="2438338" rtl="0" latinLnBrk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500" b="1" i="0" u="none" strike="noStrike" cap="none" spc="-17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3pPr>
            <a:lvl4pPr marL="0" marR="0" indent="0" algn="l" defTabSz="2438338" rtl="0" latinLnBrk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500" b="1" i="0" u="none" strike="noStrike" cap="none" spc="-17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4pPr>
            <a:lvl5pPr marL="0" marR="0" indent="0" algn="l" defTabSz="2438338" rtl="0" latinLnBrk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500" b="1" i="0" u="none" strike="noStrike" cap="none" spc="-17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5pPr>
            <a:lvl6pPr marL="0" marR="0" indent="0" algn="l" defTabSz="2438338" rtl="0" latinLnBrk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500" b="1" i="0" u="none" strike="noStrike" cap="none" spc="-17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6pPr>
            <a:lvl7pPr marL="0" marR="0" indent="0" algn="l" defTabSz="2438338" rtl="0" latinLnBrk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500" b="1" i="0" u="none" strike="noStrike" cap="none" spc="-17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7pPr>
            <a:lvl8pPr marL="0" marR="0" indent="0" algn="l" defTabSz="2438338" rtl="0" latinLnBrk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500" b="1" i="0" u="none" strike="noStrike" cap="none" spc="-17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8pPr>
            <a:lvl9pPr marL="0" marR="0" indent="0" algn="l" defTabSz="2438338" rtl="0" latinLnBrk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500" b="1" i="0" u="none" strike="noStrike" cap="none" spc="-17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9pPr>
          </a:lstStyle>
          <a:p>
            <a:pPr hangingPunct="1"/>
            <a:r>
              <a:rPr lang="en-US" dirty="0"/>
              <a:t>TWO FLAVORS OF BLUETOOTH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41E0A0F7-4FD2-8A4B-BA12-09D78FEE8B07}"/>
              </a:ext>
            </a:extLst>
          </p:cNvPr>
          <p:cNvGrpSpPr/>
          <p:nvPr/>
        </p:nvGrpSpPr>
        <p:grpSpPr>
          <a:xfrm>
            <a:off x="11816184" y="6523746"/>
            <a:ext cx="12030124" cy="5920835"/>
            <a:chOff x="11816184" y="6575965"/>
            <a:chExt cx="12070660" cy="5623560"/>
          </a:xfrm>
        </p:grpSpPr>
        <p:pic>
          <p:nvPicPr>
            <p:cNvPr id="6" name="Picture 5" descr="A close up of electronics&#10;&#10;Description automatically generated">
              <a:extLst>
                <a:ext uri="{FF2B5EF4-FFF2-40B4-BE49-F238E27FC236}">
                  <a16:creationId xmlns:a16="http://schemas.microsoft.com/office/drawing/2014/main" id="{9EF15FA3-6C4A-5B44-AFBC-D9B29C3098E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816184" y="6575965"/>
              <a:ext cx="5623560" cy="5623560"/>
            </a:xfrm>
            <a:prstGeom prst="rect">
              <a:avLst/>
            </a:prstGeom>
          </p:spPr>
        </p:pic>
        <p:pic>
          <p:nvPicPr>
            <p:cNvPr id="8" name="Picture 7" descr="A black watch on a white background&#10;&#10;Description automatically generated">
              <a:extLst>
                <a:ext uri="{FF2B5EF4-FFF2-40B4-BE49-F238E27FC236}">
                  <a16:creationId xmlns:a16="http://schemas.microsoft.com/office/drawing/2014/main" id="{6E4F492F-47AC-3C4A-9212-63B1805DA67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544800" y="7140035"/>
              <a:ext cx="8342044" cy="4693920"/>
            </a:xfrm>
            <a:prstGeom prst="rect">
              <a:avLst/>
            </a:prstGeom>
          </p:spPr>
        </p:pic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9A579B1C-BAFC-EB48-9E64-A91EE1F39351}"/>
              </a:ext>
            </a:extLst>
          </p:cNvPr>
          <p:cNvGrpSpPr/>
          <p:nvPr/>
        </p:nvGrpSpPr>
        <p:grpSpPr>
          <a:xfrm>
            <a:off x="885188" y="6628242"/>
            <a:ext cx="11479124" cy="5920835"/>
            <a:chOff x="885188" y="6628242"/>
            <a:chExt cx="11479124" cy="5920835"/>
          </a:xfrm>
        </p:grpSpPr>
        <p:pic>
          <p:nvPicPr>
            <p:cNvPr id="12" name="Picture 11" descr="A close up of electronics&#10;&#10;Description automatically generated">
              <a:extLst>
                <a:ext uri="{FF2B5EF4-FFF2-40B4-BE49-F238E27FC236}">
                  <a16:creationId xmlns:a16="http://schemas.microsoft.com/office/drawing/2014/main" id="{936228A2-5899-FA43-AD7C-1C2015D3FA8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436243" y="6628242"/>
              <a:ext cx="7928069" cy="5920835"/>
            </a:xfrm>
            <a:prstGeom prst="rect">
              <a:avLst/>
            </a:prstGeom>
          </p:spPr>
        </p:pic>
        <p:pic>
          <p:nvPicPr>
            <p:cNvPr id="14" name="Picture 13" descr="A screen shot of a computer keyboard&#10;&#10;Description automatically generated">
              <a:extLst>
                <a:ext uri="{FF2B5EF4-FFF2-40B4-BE49-F238E27FC236}">
                  <a16:creationId xmlns:a16="http://schemas.microsoft.com/office/drawing/2014/main" id="{DE07A429-2EB8-4548-94AE-3F242369D26B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85188" y="6930605"/>
              <a:ext cx="5303289" cy="4554972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261749091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53" presetClass="entr" presetSubtype="16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500"/>
                            </p:stCondLst>
                            <p:childTnLst>
                              <p:par>
                                <p:cTn id="21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42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75E-6 3.33333E-6 L -0.22891 0.19583 " pathEditMode="relative" rAng="0" ptsTypes="AA">
                                      <p:cBhvr>
                                        <p:cTn id="26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1445" y="9792"/>
                                    </p:animMotion>
                                  </p:childTnLst>
                                </p:cTn>
                              </p:par>
                              <p:par>
                                <p:cTn id="27" presetID="6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28" dur="1000" fill="hold"/>
                                        <p:tgtEl>
                                          <p:spTgt spid="2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  <p:par>
                                <p:cTn id="2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53" presetClass="exit" presetSubtype="3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32" dur="50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34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6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" grpId="1"/>
      <p:bldP spid="2" grpId="2"/>
      <p:bldP spid="3" grpId="0"/>
      <p:bldP spid="3" grpId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BLE Advertising: The Story of Dave and Matt"/>
          <p:cNvSpPr txBox="1">
            <a:spLocks noGrp="1"/>
          </p:cNvSpPr>
          <p:nvPr>
            <p:ph type="title" idx="4294967295"/>
          </p:nvPr>
        </p:nvSpPr>
        <p:spPr>
          <a:xfrm>
            <a:off x="1282700" y="1003300"/>
            <a:ext cx="21066969" cy="1435100"/>
          </a:xfrm>
          <a:prstGeom prst="rect">
            <a:avLst/>
          </a:prstGeom>
        </p:spPr>
        <p:txBody>
          <a:bodyPr/>
          <a:lstStyle>
            <a:lvl1pPr defTabSz="2316421">
              <a:defRPr sz="8075" spc="-161"/>
            </a:lvl1pPr>
          </a:lstStyle>
          <a:p>
            <a:r>
              <a:rPr dirty="0"/>
              <a:t>BLE Advertising: The Story of Dave and Matt</a:t>
            </a:r>
          </a:p>
        </p:txBody>
      </p:sp>
      <p:pic>
        <p:nvPicPr>
          <p:cNvPr id="225" name="DaveSilhouette.jpg" descr="DaveSilhouette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67262" y="3206750"/>
            <a:ext cx="7302501" cy="7302500"/>
          </a:xfrm>
          <a:prstGeom prst="rect">
            <a:avLst/>
          </a:prstGeom>
          <a:ln w="12700">
            <a:miter lim="400000"/>
          </a:ln>
        </p:spPr>
      </p:pic>
      <p:pic>
        <p:nvPicPr>
          <p:cNvPr id="226" name="MattSilhouette.jpg" descr="MattSilhouette.jp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862605" y="3206750"/>
            <a:ext cx="7302501" cy="7302500"/>
          </a:xfrm>
          <a:prstGeom prst="rect">
            <a:avLst/>
          </a:prstGeom>
          <a:ln w="12700">
            <a:miter lim="400000"/>
          </a:ln>
        </p:spPr>
      </p:pic>
      <p:pic>
        <p:nvPicPr>
          <p:cNvPr id="227" name="Dave.jpg" descr="Dave.jp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467262" y="3206750"/>
            <a:ext cx="7302501" cy="7302500"/>
          </a:xfrm>
          <a:prstGeom prst="rect">
            <a:avLst/>
          </a:prstGeom>
          <a:ln w="12700">
            <a:miter lim="400000"/>
          </a:ln>
        </p:spPr>
      </p:pic>
      <p:pic>
        <p:nvPicPr>
          <p:cNvPr id="228" name="Matt.jpg" descr="Matt.jp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3862605" y="3206750"/>
            <a:ext cx="7302501" cy="73025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fill="hold" grpId="4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fill="hold" grpId="5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" fill="hold"/>
                                        <p:tgtEl>
                                          <p:spTgt spid="2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7" grpId="4" animBg="1" advAuto="0"/>
      <p:bldP spid="228" grpId="5" animBg="1" advAuto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Square"/>
          <p:cNvSpPr/>
          <p:nvPr/>
        </p:nvSpPr>
        <p:spPr>
          <a:xfrm>
            <a:off x="7496884" y="2162884"/>
            <a:ext cx="9390232" cy="9390232"/>
          </a:xfrm>
          <a:prstGeom prst="rect">
            <a:avLst/>
          </a:prstGeom>
          <a:solidFill>
            <a:srgbClr val="FFFFFF"/>
          </a:solidFill>
          <a:ln w="635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 algn="ctr" defTabSz="825500">
              <a:lnSpc>
                <a:spcPct val="100000"/>
              </a:lnSpc>
              <a:spcBef>
                <a:spcPts val="0"/>
              </a:spcBef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161" name="Rectangle"/>
          <p:cNvSpPr/>
          <p:nvPr/>
        </p:nvSpPr>
        <p:spPr>
          <a:xfrm>
            <a:off x="8065853" y="3944317"/>
            <a:ext cx="8252295" cy="3537378"/>
          </a:xfrm>
          <a:prstGeom prst="rect">
            <a:avLst/>
          </a:prstGeom>
          <a:gradFill>
            <a:gsLst>
              <a:gs pos="0">
                <a:schemeClr val="accent4">
                  <a:hueOff val="222477"/>
                  <a:satOff val="-4338"/>
                </a:schemeClr>
              </a:gs>
              <a:gs pos="100000">
                <a:schemeClr val="accent4">
                  <a:hueOff val="-858837"/>
                  <a:lumOff val="-9791"/>
                </a:schemeClr>
              </a:gs>
            </a:gsLst>
            <a:lin ang="5400000"/>
          </a:gradFill>
          <a:ln w="635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 algn="ctr" defTabSz="825500">
              <a:lnSpc>
                <a:spcPct val="100000"/>
              </a:lnSpc>
              <a:spcBef>
                <a:spcPts val="0"/>
              </a:spcBef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162" name="PERIPHERAL (Server)"/>
          <p:cNvSpPr txBox="1"/>
          <p:nvPr/>
        </p:nvSpPr>
        <p:spPr>
          <a:xfrm>
            <a:off x="10283799" y="6127175"/>
            <a:ext cx="3816402" cy="146165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ctr"/>
            <a:r>
              <a:t>PERIPHERAL</a:t>
            </a:r>
            <a:br/>
            <a:r>
              <a:t>(Server)</a:t>
            </a:r>
          </a:p>
        </p:txBody>
      </p:sp>
      <p:sp>
        <p:nvSpPr>
          <p:cNvPr id="163" name="Rectangle"/>
          <p:cNvSpPr/>
          <p:nvPr/>
        </p:nvSpPr>
        <p:spPr>
          <a:xfrm>
            <a:off x="8258308" y="4642756"/>
            <a:ext cx="7867385" cy="1197250"/>
          </a:xfrm>
          <a:prstGeom prst="rect">
            <a:avLst/>
          </a:prstGeom>
          <a:gradFill>
            <a:gsLst>
              <a:gs pos="0">
                <a:schemeClr val="accent5"/>
              </a:gs>
              <a:gs pos="100000">
                <a:schemeClr val="accent5">
                  <a:lumOff val="-29866"/>
                </a:schemeClr>
              </a:gs>
            </a:gsLst>
            <a:lin ang="5400000"/>
          </a:gra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825500">
              <a:lnSpc>
                <a:spcPct val="100000"/>
              </a:lnSpc>
              <a:spcBef>
                <a:spcPts val="0"/>
              </a:spcBef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164" name="CHARACTERISTIC"/>
          <p:cNvSpPr txBox="1"/>
          <p:nvPr/>
        </p:nvSpPr>
        <p:spPr>
          <a:xfrm>
            <a:off x="9550451" y="4837165"/>
            <a:ext cx="5283099" cy="8084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t>CHARACTERISTIC</a:t>
            </a:r>
          </a:p>
        </p:txBody>
      </p:sp>
      <p:sp>
        <p:nvSpPr>
          <p:cNvPr id="165" name="SERVICE"/>
          <p:cNvSpPr txBox="1"/>
          <p:nvPr/>
        </p:nvSpPr>
        <p:spPr>
          <a:xfrm>
            <a:off x="10876330" y="5308790"/>
            <a:ext cx="2631340" cy="8084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SERVICE</a:t>
            </a:r>
          </a:p>
        </p:txBody>
      </p:sp>
      <p:sp>
        <p:nvSpPr>
          <p:cNvPr id="166" name="Rectangle"/>
          <p:cNvSpPr/>
          <p:nvPr/>
        </p:nvSpPr>
        <p:spPr>
          <a:xfrm>
            <a:off x="8258307" y="6039956"/>
            <a:ext cx="7867385" cy="1197251"/>
          </a:xfrm>
          <a:prstGeom prst="rect">
            <a:avLst/>
          </a:prstGeom>
          <a:gradFill>
            <a:gsLst>
              <a:gs pos="0">
                <a:schemeClr val="accent6">
                  <a:lumOff val="16230"/>
                </a:schemeClr>
              </a:gs>
              <a:gs pos="100000">
                <a:schemeClr val="accent6">
                  <a:satOff val="-16844"/>
                  <a:lumOff val="-30747"/>
                </a:schemeClr>
              </a:gs>
            </a:gsLst>
            <a:lin ang="5400000"/>
          </a:gra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825500">
              <a:lnSpc>
                <a:spcPct val="100000"/>
              </a:lnSpc>
              <a:spcBef>
                <a:spcPts val="0"/>
              </a:spcBef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167" name="CHARACTERISTIC"/>
          <p:cNvSpPr txBox="1"/>
          <p:nvPr/>
        </p:nvSpPr>
        <p:spPr>
          <a:xfrm>
            <a:off x="9550450" y="6234365"/>
            <a:ext cx="5283099" cy="80843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t>CHARACTERISTIC</a:t>
            </a:r>
          </a:p>
        </p:txBody>
      </p:sp>
      <p:grpSp>
        <p:nvGrpSpPr>
          <p:cNvPr id="174" name="Group"/>
          <p:cNvGrpSpPr/>
          <p:nvPr/>
        </p:nvGrpSpPr>
        <p:grpSpPr>
          <a:xfrm>
            <a:off x="8065853" y="7630589"/>
            <a:ext cx="8252295" cy="3570105"/>
            <a:chOff x="0" y="0"/>
            <a:chExt cx="8252293" cy="3570104"/>
          </a:xfrm>
        </p:grpSpPr>
        <p:sp>
          <p:nvSpPr>
            <p:cNvPr id="168" name="Rectangle"/>
            <p:cNvSpPr/>
            <p:nvPr/>
          </p:nvSpPr>
          <p:spPr>
            <a:xfrm>
              <a:off x="0" y="32726"/>
              <a:ext cx="8252294" cy="3537379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hueOff val="222477"/>
                    <a:satOff val="-4338"/>
                  </a:schemeClr>
                </a:gs>
                <a:gs pos="100000">
                  <a:schemeClr val="accent4">
                    <a:hueOff val="-858837"/>
                    <a:lumOff val="-9791"/>
                  </a:schemeClr>
                </a:gs>
              </a:gsLst>
              <a:lin ang="5400000" scaled="0"/>
            </a:gradFill>
            <a:ln w="635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825500">
                <a:lnSpc>
                  <a:spcPct val="100000"/>
                </a:lnSpc>
                <a:spcBef>
                  <a:spcPts val="0"/>
                </a:spcBef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169" name="Rectangle"/>
            <p:cNvSpPr/>
            <p:nvPr/>
          </p:nvSpPr>
          <p:spPr>
            <a:xfrm>
              <a:off x="192454" y="731165"/>
              <a:ext cx="7867386" cy="1197251"/>
            </a:xfrm>
            <a:prstGeom prst="rect">
              <a:avLst/>
            </a:prstGeom>
            <a:gradFill flip="none" rotWithShape="1">
              <a:gsLst>
                <a:gs pos="0">
                  <a:schemeClr val="accent5"/>
                </a:gs>
                <a:gs pos="100000">
                  <a:schemeClr val="accent5">
                    <a:lumOff val="-29866"/>
                  </a:schemeClr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825500">
                <a:lnSpc>
                  <a:spcPct val="100000"/>
                </a:lnSpc>
                <a:spcBef>
                  <a:spcPts val="0"/>
                </a:spcBef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170" name="CHARACTERISTIC"/>
            <p:cNvSpPr txBox="1"/>
            <p:nvPr/>
          </p:nvSpPr>
          <p:spPr>
            <a:xfrm>
              <a:off x="1484597" y="925575"/>
              <a:ext cx="5283100" cy="80843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>
                  <a:solidFill>
                    <a:srgbClr val="FFFFFF"/>
                  </a:solidFill>
                </a:defRPr>
              </a:lvl1pPr>
            </a:lstStyle>
            <a:p>
              <a:r>
                <a:t>CHARACTERISTIC</a:t>
              </a:r>
            </a:p>
          </p:txBody>
        </p:sp>
        <p:sp>
          <p:nvSpPr>
            <p:cNvPr id="171" name="Rectangle"/>
            <p:cNvSpPr/>
            <p:nvPr/>
          </p:nvSpPr>
          <p:spPr>
            <a:xfrm>
              <a:off x="192454" y="2128366"/>
              <a:ext cx="7867385" cy="1197251"/>
            </a:xfrm>
            <a:prstGeom prst="rect">
              <a:avLst/>
            </a:prstGeom>
            <a:gradFill flip="none" rotWithShape="1">
              <a:gsLst>
                <a:gs pos="0">
                  <a:schemeClr val="accent6">
                    <a:lumOff val="16230"/>
                  </a:schemeClr>
                </a:gs>
                <a:gs pos="100000">
                  <a:schemeClr val="accent6">
                    <a:satOff val="-16844"/>
                    <a:lumOff val="-30747"/>
                  </a:schemeClr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825500">
                <a:lnSpc>
                  <a:spcPct val="100000"/>
                </a:lnSpc>
                <a:spcBef>
                  <a:spcPts val="0"/>
                </a:spcBef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172" name="CHARACTERISTIC"/>
            <p:cNvSpPr txBox="1"/>
            <p:nvPr/>
          </p:nvSpPr>
          <p:spPr>
            <a:xfrm>
              <a:off x="1484596" y="2322775"/>
              <a:ext cx="5283100" cy="80843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>
                  <a:solidFill>
                    <a:srgbClr val="FFFFFF"/>
                  </a:solidFill>
                </a:defRPr>
              </a:lvl1pPr>
            </a:lstStyle>
            <a:p>
              <a:r>
                <a:t>CHARACTERISTIC</a:t>
              </a:r>
            </a:p>
          </p:txBody>
        </p:sp>
        <p:sp>
          <p:nvSpPr>
            <p:cNvPr id="173" name="SERVICE"/>
            <p:cNvSpPr txBox="1"/>
            <p:nvPr/>
          </p:nvSpPr>
          <p:spPr>
            <a:xfrm>
              <a:off x="2810477" y="0"/>
              <a:ext cx="2631339" cy="80843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/>
            <a:p>
              <a:r>
                <a:t>SERVICE</a:t>
              </a:r>
            </a:p>
          </p:txBody>
        </p:sp>
      </p:grpSp>
      <p:sp>
        <p:nvSpPr>
          <p:cNvPr id="175" name="Basic BLE Structure"/>
          <p:cNvSpPr txBox="1">
            <a:spLocks noGrp="1"/>
          </p:cNvSpPr>
          <p:nvPr>
            <p:ph type="title" idx="4294967295"/>
          </p:nvPr>
        </p:nvSpPr>
        <p:spPr>
          <a:xfrm>
            <a:off x="1263454" y="695372"/>
            <a:ext cx="21066969" cy="1435101"/>
          </a:xfrm>
          <a:prstGeom prst="rect">
            <a:avLst/>
          </a:prstGeom>
        </p:spPr>
        <p:txBody>
          <a:bodyPr/>
          <a:lstStyle/>
          <a:p>
            <a:r>
              <a:t>Basic BLE Structure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-1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000 0.000000 L -0.002067 -0.276002" pathEditMode="relative">
                                      <p:cBhvr>
                                        <p:cTn id="6" dur="500" fill="hold"/>
                                        <p:tgtEl>
                                          <p:spTgt spid="16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7" presetID="23" presetClass="entr" presetSubtype="16" fill="hold" grpId="2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" fill="hold"/>
                                        <p:tgtEl>
                                          <p:spTgt spid="1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6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16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23" presetClass="entr" presetSubtype="16" fill="hold" grpId="3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1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6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6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-1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000 0.000000 L -0.000485 -0.106189" pathEditMode="relative">
                                      <p:cBhvr>
                                        <p:cTn id="18" dur="500" fill="hold"/>
                                        <p:tgtEl>
                                          <p:spTgt spid="16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19" presetID="23" presetClass="entr" presetSubtype="16" fill="hold" grpId="5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0" fill="hold"/>
                                        <p:tgtEl>
                                          <p:spTgt spid="1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6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16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3" presetClass="entr" presetSubtype="16" fill="hold" grpId="6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4" fill="hold"/>
                                        <p:tgtEl>
                                          <p:spTgt spid="1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16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16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3" presetClass="entr" presetSubtype="16" fill="hold" grpId="7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0" fill="hold"/>
                                        <p:tgtEl>
                                          <p:spTgt spid="1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16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16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3" presetClass="entr" presetSubtype="16" fill="hold" grpId="8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4" fill="hold"/>
                                        <p:tgtEl>
                                          <p:spTgt spid="1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16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16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23" presetClass="entr" presetSubtype="16" fill="hold" grpId="9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0" fill="hold"/>
                                        <p:tgtEl>
                                          <p:spTgt spid="1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17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17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1" grpId="2" animBg="1" advAuto="0"/>
      <p:bldP spid="163" grpId="5" animBg="1" advAuto="0"/>
      <p:bldP spid="164" grpId="6" animBg="1" advAuto="0"/>
      <p:bldP spid="165" grpId="3" animBg="1" advAuto="0"/>
      <p:bldP spid="166" grpId="7" animBg="1" advAuto="0"/>
      <p:bldP spid="167" grpId="8" animBg="1" advAuto="0"/>
      <p:bldP spid="174" grpId="9" animBg="1" advAuto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Square"/>
          <p:cNvSpPr/>
          <p:nvPr/>
        </p:nvSpPr>
        <p:spPr>
          <a:xfrm>
            <a:off x="1030308" y="2162884"/>
            <a:ext cx="9390233" cy="9390232"/>
          </a:xfrm>
          <a:prstGeom prst="rect">
            <a:avLst/>
          </a:prstGeom>
          <a:solidFill>
            <a:srgbClr val="FFFFFF"/>
          </a:solidFill>
          <a:ln w="635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 algn="ctr" defTabSz="825500">
              <a:lnSpc>
                <a:spcPct val="100000"/>
              </a:lnSpc>
              <a:spcBef>
                <a:spcPts val="0"/>
              </a:spcBef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grpSp>
        <p:nvGrpSpPr>
          <p:cNvPr id="208" name="Group"/>
          <p:cNvGrpSpPr/>
          <p:nvPr/>
        </p:nvGrpSpPr>
        <p:grpSpPr>
          <a:xfrm>
            <a:off x="1599277" y="3927953"/>
            <a:ext cx="8252295" cy="7272741"/>
            <a:chOff x="0" y="0"/>
            <a:chExt cx="8252294" cy="7272739"/>
          </a:xfrm>
        </p:grpSpPr>
        <p:grpSp>
          <p:nvGrpSpPr>
            <p:cNvPr id="200" name="Group"/>
            <p:cNvGrpSpPr/>
            <p:nvPr/>
          </p:nvGrpSpPr>
          <p:grpSpPr>
            <a:xfrm>
              <a:off x="0" y="3702635"/>
              <a:ext cx="8252295" cy="3570105"/>
              <a:chOff x="0" y="0"/>
              <a:chExt cx="8252293" cy="3570104"/>
            </a:xfrm>
          </p:grpSpPr>
          <p:sp>
            <p:nvSpPr>
              <p:cNvPr id="194" name="Rectangle"/>
              <p:cNvSpPr/>
              <p:nvPr/>
            </p:nvSpPr>
            <p:spPr>
              <a:xfrm>
                <a:off x="0" y="32726"/>
                <a:ext cx="8252294" cy="3537379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4">
                      <a:hueOff val="222477"/>
                      <a:satOff val="-4338"/>
                      <a:alpha val="50274"/>
                    </a:schemeClr>
                  </a:gs>
                  <a:gs pos="100000">
                    <a:schemeClr val="accent4">
                      <a:hueOff val="-858837"/>
                      <a:lumOff val="-9791"/>
                      <a:alpha val="50274"/>
                    </a:schemeClr>
                  </a:gs>
                </a:gsLst>
                <a:lin ang="5400000" scaled="0"/>
              </a:gradFill>
              <a:ln w="63500" cap="flat">
                <a:solidFill>
                  <a:srgbClr val="000000">
                    <a:alpha val="50274"/>
                  </a:srgbClr>
                </a:solidFill>
                <a:prstDash val="solid"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 defTabSz="825500">
                  <a:lnSpc>
                    <a:spcPct val="100000"/>
                  </a:lnSpc>
                  <a:spcBef>
                    <a:spcPts val="0"/>
                  </a:spcBef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195" name="Rectangle"/>
              <p:cNvSpPr/>
              <p:nvPr/>
            </p:nvSpPr>
            <p:spPr>
              <a:xfrm>
                <a:off x="192454" y="731165"/>
                <a:ext cx="7867386" cy="1197251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5">
                      <a:alpha val="50274"/>
                    </a:schemeClr>
                  </a:gs>
                  <a:gs pos="100000">
                    <a:schemeClr val="accent5">
                      <a:lumOff val="-29866"/>
                      <a:alpha val="50274"/>
                    </a:scheme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 defTabSz="825500">
                  <a:lnSpc>
                    <a:spcPct val="100000"/>
                  </a:lnSpc>
                  <a:spcBef>
                    <a:spcPts val="0"/>
                  </a:spcBef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196" name="CHARACTERISTIC"/>
              <p:cNvSpPr txBox="1"/>
              <p:nvPr/>
            </p:nvSpPr>
            <p:spPr>
              <a:xfrm>
                <a:off x="1484597" y="925575"/>
                <a:ext cx="5283100" cy="808432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none" lIns="50800" tIns="50800" rIns="50800" bIns="50800" numCol="1" anchor="ctr">
                <a:spAutoFit/>
              </a:bodyPr>
              <a:lstStyle>
                <a:lvl1pPr>
                  <a:defRPr>
                    <a:solidFill>
                      <a:srgbClr val="FFFFFF"/>
                    </a:solidFill>
                  </a:defRPr>
                </a:lvl1pPr>
              </a:lstStyle>
              <a:p>
                <a:r>
                  <a:t>CHARACTERISTIC</a:t>
                </a:r>
              </a:p>
            </p:txBody>
          </p:sp>
          <p:sp>
            <p:nvSpPr>
              <p:cNvPr id="197" name="Rectangle"/>
              <p:cNvSpPr/>
              <p:nvPr/>
            </p:nvSpPr>
            <p:spPr>
              <a:xfrm>
                <a:off x="192454" y="2128366"/>
                <a:ext cx="7867385" cy="1197251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6">
                      <a:lumOff val="16230"/>
                      <a:alpha val="50274"/>
                    </a:schemeClr>
                  </a:gs>
                  <a:gs pos="100000">
                    <a:schemeClr val="accent6">
                      <a:satOff val="-16844"/>
                      <a:lumOff val="-30747"/>
                      <a:alpha val="50274"/>
                    </a:scheme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 defTabSz="825500">
                  <a:lnSpc>
                    <a:spcPct val="100000"/>
                  </a:lnSpc>
                  <a:spcBef>
                    <a:spcPts val="0"/>
                  </a:spcBef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198" name="CHARACTERISTIC"/>
              <p:cNvSpPr txBox="1"/>
              <p:nvPr/>
            </p:nvSpPr>
            <p:spPr>
              <a:xfrm>
                <a:off x="1484596" y="2322775"/>
                <a:ext cx="5283100" cy="808432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none" lIns="50800" tIns="50800" rIns="50800" bIns="50800" numCol="1" anchor="ctr">
                <a:spAutoFit/>
              </a:bodyPr>
              <a:lstStyle>
                <a:lvl1pPr>
                  <a:defRPr>
                    <a:solidFill>
                      <a:srgbClr val="FFFFFF"/>
                    </a:solidFill>
                  </a:defRPr>
                </a:lvl1pPr>
              </a:lstStyle>
              <a:p>
                <a:r>
                  <a:t>CHARACTERISTIC</a:t>
                </a:r>
              </a:p>
            </p:txBody>
          </p:sp>
          <p:sp>
            <p:nvSpPr>
              <p:cNvPr id="199" name="SERVICE"/>
              <p:cNvSpPr txBox="1"/>
              <p:nvPr/>
            </p:nvSpPr>
            <p:spPr>
              <a:xfrm>
                <a:off x="2810477" y="0"/>
                <a:ext cx="2631339" cy="808432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none" lIns="50800" tIns="50800" rIns="50800" bIns="50800" numCol="1" anchor="ctr">
                <a:spAutoFit/>
              </a:bodyPr>
              <a:lstStyle/>
              <a:p>
                <a:r>
                  <a:rPr dirty="0"/>
                  <a:t>SERVICE</a:t>
                </a:r>
              </a:p>
            </p:txBody>
          </p:sp>
        </p:grpSp>
        <p:grpSp>
          <p:nvGrpSpPr>
            <p:cNvPr id="207" name="Group"/>
            <p:cNvGrpSpPr/>
            <p:nvPr/>
          </p:nvGrpSpPr>
          <p:grpSpPr>
            <a:xfrm>
              <a:off x="0" y="0"/>
              <a:ext cx="8252294" cy="3570105"/>
              <a:chOff x="0" y="0"/>
              <a:chExt cx="8252293" cy="3570104"/>
            </a:xfrm>
          </p:grpSpPr>
          <p:sp>
            <p:nvSpPr>
              <p:cNvPr id="201" name="Rectangle"/>
              <p:cNvSpPr/>
              <p:nvPr/>
            </p:nvSpPr>
            <p:spPr>
              <a:xfrm>
                <a:off x="0" y="32726"/>
                <a:ext cx="8252294" cy="3537379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4">
                      <a:hueOff val="222477"/>
                      <a:satOff val="-4338"/>
                      <a:alpha val="50603"/>
                    </a:schemeClr>
                  </a:gs>
                  <a:gs pos="100000">
                    <a:schemeClr val="accent4">
                      <a:hueOff val="-858837"/>
                      <a:lumOff val="-9791"/>
                      <a:alpha val="50603"/>
                    </a:schemeClr>
                  </a:gs>
                </a:gsLst>
                <a:lin ang="5400000" scaled="0"/>
              </a:gradFill>
              <a:ln w="63500" cap="flat">
                <a:solidFill>
                  <a:srgbClr val="000000">
                    <a:alpha val="50603"/>
                  </a:srgbClr>
                </a:solidFill>
                <a:prstDash val="solid"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 defTabSz="825500">
                  <a:lnSpc>
                    <a:spcPct val="100000"/>
                  </a:lnSpc>
                  <a:spcBef>
                    <a:spcPts val="0"/>
                  </a:spcBef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02" name="Rectangle"/>
              <p:cNvSpPr/>
              <p:nvPr/>
            </p:nvSpPr>
            <p:spPr>
              <a:xfrm>
                <a:off x="192454" y="731165"/>
                <a:ext cx="7867386" cy="1197251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5">
                      <a:alpha val="49849"/>
                    </a:schemeClr>
                  </a:gs>
                  <a:gs pos="100000">
                    <a:schemeClr val="accent5">
                      <a:lumOff val="-29866"/>
                      <a:alpha val="49849"/>
                    </a:scheme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 defTabSz="825500">
                  <a:lnSpc>
                    <a:spcPct val="100000"/>
                  </a:lnSpc>
                  <a:spcBef>
                    <a:spcPts val="0"/>
                  </a:spcBef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03" name="CHARACTERISTIC"/>
              <p:cNvSpPr txBox="1"/>
              <p:nvPr/>
            </p:nvSpPr>
            <p:spPr>
              <a:xfrm>
                <a:off x="1484597" y="925575"/>
                <a:ext cx="5283100" cy="808432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none" lIns="50800" tIns="50800" rIns="50800" bIns="50800" numCol="1" anchor="ctr">
                <a:spAutoFit/>
              </a:bodyPr>
              <a:lstStyle>
                <a:lvl1pPr>
                  <a:defRPr>
                    <a:solidFill>
                      <a:srgbClr val="FFFFFF"/>
                    </a:solidFill>
                  </a:defRPr>
                </a:lvl1pPr>
              </a:lstStyle>
              <a:p>
                <a:r>
                  <a:rPr dirty="0"/>
                  <a:t>CHARACTERISTIC</a:t>
                </a:r>
              </a:p>
            </p:txBody>
          </p:sp>
          <p:sp>
            <p:nvSpPr>
              <p:cNvPr id="204" name="Rectangle"/>
              <p:cNvSpPr/>
              <p:nvPr/>
            </p:nvSpPr>
            <p:spPr>
              <a:xfrm>
                <a:off x="192454" y="2128366"/>
                <a:ext cx="7867385" cy="1197251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6">
                      <a:lumOff val="16230"/>
                      <a:alpha val="50010"/>
                    </a:schemeClr>
                  </a:gs>
                  <a:gs pos="100000">
                    <a:schemeClr val="accent6">
                      <a:satOff val="-16844"/>
                      <a:lumOff val="-30747"/>
                      <a:alpha val="50010"/>
                    </a:scheme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 defTabSz="825500">
                  <a:lnSpc>
                    <a:spcPct val="100000"/>
                  </a:lnSpc>
                  <a:spcBef>
                    <a:spcPts val="0"/>
                  </a:spcBef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05" name="CHARACTERISTIC"/>
              <p:cNvSpPr txBox="1"/>
              <p:nvPr/>
            </p:nvSpPr>
            <p:spPr>
              <a:xfrm>
                <a:off x="1484596" y="2322775"/>
                <a:ext cx="5283100" cy="808432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none" lIns="50800" tIns="50800" rIns="50800" bIns="50800" numCol="1" anchor="ctr">
                <a:spAutoFit/>
              </a:bodyPr>
              <a:lstStyle>
                <a:lvl1pPr>
                  <a:defRPr>
                    <a:solidFill>
                      <a:srgbClr val="FFFFFF"/>
                    </a:solidFill>
                  </a:defRPr>
                </a:lvl1pPr>
              </a:lstStyle>
              <a:p>
                <a:r>
                  <a:t>CHARACTERISTIC</a:t>
                </a:r>
              </a:p>
            </p:txBody>
          </p:sp>
          <p:sp>
            <p:nvSpPr>
              <p:cNvPr id="206" name="SERVICE"/>
              <p:cNvSpPr txBox="1"/>
              <p:nvPr/>
            </p:nvSpPr>
            <p:spPr>
              <a:xfrm>
                <a:off x="2810477" y="0"/>
                <a:ext cx="2631339" cy="808432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none" lIns="50800" tIns="50800" rIns="50800" bIns="50800" numCol="1" anchor="ctr">
                <a:spAutoFit/>
              </a:bodyPr>
              <a:lstStyle/>
              <a:p>
                <a:r>
                  <a:t>SERVICE</a:t>
                </a:r>
              </a:p>
            </p:txBody>
          </p:sp>
        </p:grpSp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BB3581C5-93F5-7848-A92B-783BFB389A74}"/>
              </a:ext>
            </a:extLst>
          </p:cNvPr>
          <p:cNvGrpSpPr/>
          <p:nvPr/>
        </p:nvGrpSpPr>
        <p:grpSpPr>
          <a:xfrm>
            <a:off x="1599277" y="3910322"/>
            <a:ext cx="8252296" cy="3618218"/>
            <a:chOff x="1599277" y="3910322"/>
            <a:chExt cx="8252296" cy="3618218"/>
          </a:xfrm>
        </p:grpSpPr>
        <p:sp>
          <p:nvSpPr>
            <p:cNvPr id="42" name="Rectangle">
              <a:extLst>
                <a:ext uri="{FF2B5EF4-FFF2-40B4-BE49-F238E27FC236}">
                  <a16:creationId xmlns:a16="http://schemas.microsoft.com/office/drawing/2014/main" id="{4CCC3A1C-4C2D-5F42-9BA3-8B61D0695FAA}"/>
                </a:ext>
              </a:extLst>
            </p:cNvPr>
            <p:cNvSpPr/>
            <p:nvPr/>
          </p:nvSpPr>
          <p:spPr>
            <a:xfrm>
              <a:off x="1599277" y="3991159"/>
              <a:ext cx="8252296" cy="3537381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hueOff val="222477"/>
                    <a:satOff val="-4338"/>
                    <a:alpha val="50603"/>
                  </a:schemeClr>
                </a:gs>
                <a:gs pos="100000">
                  <a:schemeClr val="accent4">
                    <a:hueOff val="-858837"/>
                    <a:lumOff val="-9791"/>
                    <a:alpha val="50603"/>
                  </a:schemeClr>
                </a:gs>
              </a:gsLst>
              <a:lin ang="5400000" scaled="0"/>
            </a:gradFill>
            <a:ln w="63500" cap="flat">
              <a:solidFill>
                <a:srgbClr val="000000">
                  <a:alpha val="50603"/>
                </a:srgbClr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825500">
                <a:lnSpc>
                  <a:spcPct val="100000"/>
                </a:lnSpc>
                <a:spcBef>
                  <a:spcPts val="0"/>
                </a:spcBef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43" name="Rectangle">
              <a:extLst>
                <a:ext uri="{FF2B5EF4-FFF2-40B4-BE49-F238E27FC236}">
                  <a16:creationId xmlns:a16="http://schemas.microsoft.com/office/drawing/2014/main" id="{1DF87BB4-0393-D044-9C0B-9F0857AC2A9B}"/>
                </a:ext>
              </a:extLst>
            </p:cNvPr>
            <p:cNvSpPr/>
            <p:nvPr/>
          </p:nvSpPr>
          <p:spPr>
            <a:xfrm>
              <a:off x="1791731" y="6086800"/>
              <a:ext cx="7867387" cy="1197252"/>
            </a:xfrm>
            <a:prstGeom prst="rect">
              <a:avLst/>
            </a:prstGeom>
            <a:gradFill flip="none" rotWithShape="1">
              <a:gsLst>
                <a:gs pos="0">
                  <a:schemeClr val="accent6">
                    <a:lumOff val="16230"/>
                    <a:alpha val="50010"/>
                  </a:schemeClr>
                </a:gs>
                <a:gs pos="100000">
                  <a:schemeClr val="accent6">
                    <a:satOff val="-16844"/>
                    <a:lumOff val="-30747"/>
                    <a:alpha val="50010"/>
                  </a:schemeClr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825500">
                <a:lnSpc>
                  <a:spcPct val="100000"/>
                </a:lnSpc>
                <a:spcBef>
                  <a:spcPts val="0"/>
                </a:spcBef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44" name="CHARACTERISTIC">
              <a:extLst>
                <a:ext uri="{FF2B5EF4-FFF2-40B4-BE49-F238E27FC236}">
                  <a16:creationId xmlns:a16="http://schemas.microsoft.com/office/drawing/2014/main" id="{97BC0F24-867D-A14E-A923-6617D107F2B6}"/>
                </a:ext>
              </a:extLst>
            </p:cNvPr>
            <p:cNvSpPr txBox="1"/>
            <p:nvPr/>
          </p:nvSpPr>
          <p:spPr>
            <a:xfrm>
              <a:off x="3083873" y="6281209"/>
              <a:ext cx="5283101" cy="80843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>
                  <a:solidFill>
                    <a:srgbClr val="FFFFFF"/>
                  </a:solidFill>
                </a:defRPr>
              </a:lvl1pPr>
            </a:lstStyle>
            <a:p>
              <a:r>
                <a:t>CHARACTERISTIC</a:t>
              </a:r>
            </a:p>
          </p:txBody>
        </p:sp>
        <p:sp>
          <p:nvSpPr>
            <p:cNvPr id="48" name="SERVICE">
              <a:extLst>
                <a:ext uri="{FF2B5EF4-FFF2-40B4-BE49-F238E27FC236}">
                  <a16:creationId xmlns:a16="http://schemas.microsoft.com/office/drawing/2014/main" id="{C6CBE75F-DD85-FE4F-8930-8A23A82A3744}"/>
                </a:ext>
              </a:extLst>
            </p:cNvPr>
            <p:cNvSpPr txBox="1"/>
            <p:nvPr/>
          </p:nvSpPr>
          <p:spPr>
            <a:xfrm>
              <a:off x="4409755" y="3910322"/>
              <a:ext cx="2631340" cy="80843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/>
            <a:p>
              <a:r>
                <a:rPr dirty="0"/>
                <a:t>SERVICE</a:t>
              </a:r>
            </a:p>
          </p:txBody>
        </p:sp>
      </p:grpSp>
      <p:grpSp>
        <p:nvGrpSpPr>
          <p:cNvPr id="192" name="Group"/>
          <p:cNvGrpSpPr/>
          <p:nvPr/>
        </p:nvGrpSpPr>
        <p:grpSpPr>
          <a:xfrm>
            <a:off x="7496884" y="2162884"/>
            <a:ext cx="9390232" cy="9390232"/>
            <a:chOff x="0" y="0"/>
            <a:chExt cx="9390231" cy="9390231"/>
          </a:xfrm>
        </p:grpSpPr>
        <p:sp>
          <p:nvSpPr>
            <p:cNvPr id="177" name="Square"/>
            <p:cNvSpPr/>
            <p:nvPr/>
          </p:nvSpPr>
          <p:spPr>
            <a:xfrm>
              <a:off x="0" y="0"/>
              <a:ext cx="9390232" cy="9390232"/>
            </a:xfrm>
            <a:prstGeom prst="rect">
              <a:avLst/>
            </a:prstGeom>
            <a:solidFill>
              <a:srgbClr val="FFFFFF"/>
            </a:solidFill>
            <a:ln w="635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825500">
                <a:lnSpc>
                  <a:spcPct val="100000"/>
                </a:lnSpc>
                <a:spcBef>
                  <a:spcPts val="0"/>
                </a:spcBef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178" name="Rectangle"/>
            <p:cNvSpPr/>
            <p:nvPr/>
          </p:nvSpPr>
          <p:spPr>
            <a:xfrm>
              <a:off x="568969" y="1768733"/>
              <a:ext cx="8252295" cy="3537378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hueOff val="222477"/>
                    <a:satOff val="-4338"/>
                  </a:schemeClr>
                </a:gs>
                <a:gs pos="100000">
                  <a:schemeClr val="accent4">
                    <a:hueOff val="-858837"/>
                    <a:lumOff val="-9791"/>
                  </a:schemeClr>
                </a:gs>
              </a:gsLst>
              <a:lin ang="5400000" scaled="0"/>
            </a:gradFill>
            <a:ln w="635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825500">
                <a:lnSpc>
                  <a:spcPct val="100000"/>
                </a:lnSpc>
                <a:spcBef>
                  <a:spcPts val="0"/>
                </a:spcBef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179" name="PERIPHERAL (Server)"/>
            <p:cNvSpPr txBox="1"/>
            <p:nvPr/>
          </p:nvSpPr>
          <p:spPr>
            <a:xfrm>
              <a:off x="2786915" y="171868"/>
              <a:ext cx="3816402" cy="146164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/>
            <a:p>
              <a:pPr algn="ctr"/>
              <a:r>
                <a:t>PERIPHERAL</a:t>
              </a:r>
              <a:br/>
              <a:r>
                <a:t>(Server)</a:t>
              </a:r>
            </a:p>
          </p:txBody>
        </p:sp>
        <p:sp>
          <p:nvSpPr>
            <p:cNvPr id="180" name="Rectangle"/>
            <p:cNvSpPr/>
            <p:nvPr/>
          </p:nvSpPr>
          <p:spPr>
            <a:xfrm>
              <a:off x="761424" y="2479871"/>
              <a:ext cx="7867385" cy="1197251"/>
            </a:xfrm>
            <a:prstGeom prst="rect">
              <a:avLst/>
            </a:prstGeom>
            <a:gradFill flip="none" rotWithShape="1">
              <a:gsLst>
                <a:gs pos="0">
                  <a:schemeClr val="accent5"/>
                </a:gs>
                <a:gs pos="100000">
                  <a:schemeClr val="accent5">
                    <a:lumOff val="-29866"/>
                  </a:schemeClr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825500">
                <a:lnSpc>
                  <a:spcPct val="100000"/>
                </a:lnSpc>
                <a:spcBef>
                  <a:spcPts val="0"/>
                </a:spcBef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181" name="CHARACTERISTIC"/>
            <p:cNvSpPr txBox="1"/>
            <p:nvPr/>
          </p:nvSpPr>
          <p:spPr>
            <a:xfrm>
              <a:off x="2053566" y="2674281"/>
              <a:ext cx="5283100" cy="80843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>
                  <a:solidFill>
                    <a:srgbClr val="FFFFFF"/>
                  </a:solidFill>
                </a:defRPr>
              </a:lvl1pPr>
            </a:lstStyle>
            <a:p>
              <a:r>
                <a:t>CHARACTERISTIC</a:t>
              </a:r>
            </a:p>
          </p:txBody>
        </p:sp>
        <p:sp>
          <p:nvSpPr>
            <p:cNvPr id="182" name="SERVICE"/>
            <p:cNvSpPr txBox="1"/>
            <p:nvPr/>
          </p:nvSpPr>
          <p:spPr>
            <a:xfrm>
              <a:off x="3379446" y="1677878"/>
              <a:ext cx="2631339" cy="80843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/>
            <a:p>
              <a:r>
                <a:t>SERVICE</a:t>
              </a:r>
            </a:p>
          </p:txBody>
        </p:sp>
        <p:sp>
          <p:nvSpPr>
            <p:cNvPr id="183" name="Rectangle"/>
            <p:cNvSpPr/>
            <p:nvPr/>
          </p:nvSpPr>
          <p:spPr>
            <a:xfrm>
              <a:off x="761423" y="3877072"/>
              <a:ext cx="7867385" cy="1197251"/>
            </a:xfrm>
            <a:prstGeom prst="rect">
              <a:avLst/>
            </a:prstGeom>
            <a:gradFill flip="none" rotWithShape="1">
              <a:gsLst>
                <a:gs pos="0">
                  <a:schemeClr val="accent6">
                    <a:lumOff val="16230"/>
                  </a:schemeClr>
                </a:gs>
                <a:gs pos="100000">
                  <a:schemeClr val="accent6">
                    <a:satOff val="-16844"/>
                    <a:lumOff val="-30747"/>
                  </a:schemeClr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825500">
                <a:lnSpc>
                  <a:spcPct val="100000"/>
                </a:lnSpc>
                <a:spcBef>
                  <a:spcPts val="0"/>
                </a:spcBef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184" name="CHARACTERISTIC"/>
            <p:cNvSpPr txBox="1"/>
            <p:nvPr/>
          </p:nvSpPr>
          <p:spPr>
            <a:xfrm>
              <a:off x="2053566" y="4071481"/>
              <a:ext cx="5283099" cy="80843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>
                  <a:solidFill>
                    <a:srgbClr val="FFFFFF"/>
                  </a:solidFill>
                </a:defRPr>
              </a:lvl1pPr>
            </a:lstStyle>
            <a:p>
              <a:r>
                <a:t>CHARACTERISTIC</a:t>
              </a:r>
            </a:p>
          </p:txBody>
        </p:sp>
        <p:grpSp>
          <p:nvGrpSpPr>
            <p:cNvPr id="191" name="Group"/>
            <p:cNvGrpSpPr/>
            <p:nvPr/>
          </p:nvGrpSpPr>
          <p:grpSpPr>
            <a:xfrm>
              <a:off x="568969" y="5467705"/>
              <a:ext cx="8252295" cy="3570105"/>
              <a:chOff x="0" y="0"/>
              <a:chExt cx="8252293" cy="3570104"/>
            </a:xfrm>
          </p:grpSpPr>
          <p:sp>
            <p:nvSpPr>
              <p:cNvPr id="185" name="Rectangle"/>
              <p:cNvSpPr/>
              <p:nvPr/>
            </p:nvSpPr>
            <p:spPr>
              <a:xfrm>
                <a:off x="0" y="32726"/>
                <a:ext cx="8252294" cy="3537379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4">
                      <a:hueOff val="222477"/>
                      <a:satOff val="-4338"/>
                    </a:schemeClr>
                  </a:gs>
                  <a:gs pos="100000">
                    <a:schemeClr val="accent4">
                      <a:hueOff val="-858837"/>
                      <a:lumOff val="-9791"/>
                    </a:schemeClr>
                  </a:gs>
                </a:gsLst>
                <a:lin ang="5400000" scaled="0"/>
              </a:gradFill>
              <a:ln w="63500" cap="flat">
                <a:solidFill>
                  <a:srgbClr val="000000"/>
                </a:solidFill>
                <a:prstDash val="solid"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 defTabSz="825500">
                  <a:lnSpc>
                    <a:spcPct val="100000"/>
                  </a:lnSpc>
                  <a:spcBef>
                    <a:spcPts val="0"/>
                  </a:spcBef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186" name="Rectangle"/>
              <p:cNvSpPr/>
              <p:nvPr/>
            </p:nvSpPr>
            <p:spPr>
              <a:xfrm>
                <a:off x="192454" y="731165"/>
                <a:ext cx="7867386" cy="1197251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5"/>
                  </a:gs>
                  <a:gs pos="100000">
                    <a:schemeClr val="accent5">
                      <a:lumOff val="-29866"/>
                    </a:scheme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 defTabSz="825500">
                  <a:lnSpc>
                    <a:spcPct val="100000"/>
                  </a:lnSpc>
                  <a:spcBef>
                    <a:spcPts val="0"/>
                  </a:spcBef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187" name="CHARACTERISTIC"/>
              <p:cNvSpPr txBox="1"/>
              <p:nvPr/>
            </p:nvSpPr>
            <p:spPr>
              <a:xfrm>
                <a:off x="1484597" y="925575"/>
                <a:ext cx="5283100" cy="808432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none" lIns="50800" tIns="50800" rIns="50800" bIns="50800" numCol="1" anchor="ctr">
                <a:spAutoFit/>
              </a:bodyPr>
              <a:lstStyle>
                <a:lvl1pPr>
                  <a:defRPr>
                    <a:solidFill>
                      <a:srgbClr val="FFFFFF"/>
                    </a:solidFill>
                  </a:defRPr>
                </a:lvl1pPr>
              </a:lstStyle>
              <a:p>
                <a:r>
                  <a:t>CHARACTERISTIC</a:t>
                </a:r>
              </a:p>
            </p:txBody>
          </p:sp>
          <p:sp>
            <p:nvSpPr>
              <p:cNvPr id="188" name="Rectangle"/>
              <p:cNvSpPr/>
              <p:nvPr/>
            </p:nvSpPr>
            <p:spPr>
              <a:xfrm>
                <a:off x="192454" y="2128366"/>
                <a:ext cx="7867385" cy="1197251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6">
                      <a:lumOff val="16230"/>
                    </a:schemeClr>
                  </a:gs>
                  <a:gs pos="100000">
                    <a:schemeClr val="accent6">
                      <a:satOff val="-16844"/>
                      <a:lumOff val="-30747"/>
                    </a:scheme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 defTabSz="825500">
                  <a:lnSpc>
                    <a:spcPct val="100000"/>
                  </a:lnSpc>
                  <a:spcBef>
                    <a:spcPts val="0"/>
                  </a:spcBef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189" name="CHARACTERISTIC"/>
              <p:cNvSpPr txBox="1"/>
              <p:nvPr/>
            </p:nvSpPr>
            <p:spPr>
              <a:xfrm>
                <a:off x="1484596" y="2322775"/>
                <a:ext cx="5283100" cy="808432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none" lIns="50800" tIns="50800" rIns="50800" bIns="50800" numCol="1" anchor="ctr">
                <a:spAutoFit/>
              </a:bodyPr>
              <a:lstStyle>
                <a:lvl1pPr>
                  <a:defRPr>
                    <a:solidFill>
                      <a:srgbClr val="FFFFFF"/>
                    </a:solidFill>
                  </a:defRPr>
                </a:lvl1pPr>
              </a:lstStyle>
              <a:p>
                <a:r>
                  <a:t>CHARACTERISTIC</a:t>
                </a:r>
              </a:p>
            </p:txBody>
          </p:sp>
          <p:sp>
            <p:nvSpPr>
              <p:cNvPr id="190" name="SERVICE"/>
              <p:cNvSpPr txBox="1"/>
              <p:nvPr/>
            </p:nvSpPr>
            <p:spPr>
              <a:xfrm>
                <a:off x="2810477" y="0"/>
                <a:ext cx="2631339" cy="808432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none" lIns="50800" tIns="50800" rIns="50800" bIns="50800" numCol="1" anchor="ctr">
                <a:spAutoFit/>
              </a:bodyPr>
              <a:lstStyle/>
              <a:p>
                <a:r>
                  <a:t>SERVICE</a:t>
                </a:r>
              </a:p>
            </p:txBody>
          </p:sp>
        </p:grpSp>
      </p:grpSp>
      <p:pic>
        <p:nvPicPr>
          <p:cNvPr id="209" name="Line Line" descr="Line Line"/>
          <p:cNvPicPr>
            <a:picLocks/>
          </p:cNvPicPr>
          <p:nvPr/>
        </p:nvPicPr>
        <p:blipFill>
          <a:blip r:embed="rId3"/>
          <a:stretch>
            <a:fillRect/>
          </a:stretch>
        </p:blipFill>
        <p:spPr>
          <a:xfrm>
            <a:off x="9463203" y="3907361"/>
            <a:ext cx="5302277" cy="933420"/>
          </a:xfrm>
          <a:prstGeom prst="rect">
            <a:avLst/>
          </a:prstGeom>
        </p:spPr>
      </p:pic>
      <p:pic>
        <p:nvPicPr>
          <p:cNvPr id="211" name="Line Line" descr="Line Line"/>
          <p:cNvPicPr>
            <a:picLocks/>
          </p:cNvPicPr>
          <p:nvPr/>
        </p:nvPicPr>
        <p:blipFill>
          <a:blip r:embed="rId4"/>
          <a:stretch>
            <a:fillRect/>
          </a:stretch>
        </p:blipFill>
        <p:spPr>
          <a:xfrm>
            <a:off x="9313956" y="4861916"/>
            <a:ext cx="5873627" cy="933420"/>
          </a:xfrm>
          <a:prstGeom prst="rect">
            <a:avLst/>
          </a:prstGeom>
        </p:spPr>
      </p:pic>
      <p:pic>
        <p:nvPicPr>
          <p:cNvPr id="213" name="Line Line" descr="Line Line"/>
          <p:cNvPicPr>
            <a:picLocks/>
          </p:cNvPicPr>
          <p:nvPr/>
        </p:nvPicPr>
        <p:blipFill>
          <a:blip r:embed="rId5"/>
          <a:stretch>
            <a:fillRect/>
          </a:stretch>
        </p:blipFill>
        <p:spPr>
          <a:xfrm>
            <a:off x="9313956" y="6085907"/>
            <a:ext cx="5873627" cy="933420"/>
          </a:xfrm>
          <a:prstGeom prst="rect">
            <a:avLst/>
          </a:prstGeom>
        </p:spPr>
      </p:pic>
      <p:pic>
        <p:nvPicPr>
          <p:cNvPr id="215" name="Line Line" descr="Line Line"/>
          <p:cNvPicPr>
            <a:picLocks/>
          </p:cNvPicPr>
          <p:nvPr/>
        </p:nvPicPr>
        <p:blipFill>
          <a:blip r:embed="rId3"/>
          <a:stretch>
            <a:fillRect/>
          </a:stretch>
        </p:blipFill>
        <p:spPr>
          <a:xfrm>
            <a:off x="9463203" y="7502353"/>
            <a:ext cx="5302276" cy="933420"/>
          </a:xfrm>
          <a:prstGeom prst="rect">
            <a:avLst/>
          </a:prstGeom>
        </p:spPr>
      </p:pic>
      <p:pic>
        <p:nvPicPr>
          <p:cNvPr id="217" name="Line Line" descr="Line Line"/>
          <p:cNvPicPr>
            <a:picLocks/>
          </p:cNvPicPr>
          <p:nvPr/>
        </p:nvPicPr>
        <p:blipFill>
          <a:blip r:embed="rId4"/>
          <a:stretch>
            <a:fillRect/>
          </a:stretch>
        </p:blipFill>
        <p:spPr>
          <a:xfrm>
            <a:off x="9313956" y="8495399"/>
            <a:ext cx="5873627" cy="933420"/>
          </a:xfrm>
          <a:prstGeom prst="rect">
            <a:avLst/>
          </a:prstGeom>
        </p:spPr>
      </p:pic>
      <p:pic>
        <p:nvPicPr>
          <p:cNvPr id="219" name="Line Line" descr="Line Line"/>
          <p:cNvPicPr>
            <a:picLocks/>
          </p:cNvPicPr>
          <p:nvPr/>
        </p:nvPicPr>
        <p:blipFill>
          <a:blip r:embed="rId5"/>
          <a:stretch>
            <a:fillRect/>
          </a:stretch>
        </p:blipFill>
        <p:spPr>
          <a:xfrm>
            <a:off x="9313956" y="9873354"/>
            <a:ext cx="5873627" cy="933420"/>
          </a:xfrm>
          <a:prstGeom prst="rect">
            <a:avLst/>
          </a:prstGeom>
        </p:spPr>
      </p:pic>
      <p:sp>
        <p:nvSpPr>
          <p:cNvPr id="221" name="CENTRAL (Client)"/>
          <p:cNvSpPr txBox="1"/>
          <p:nvPr/>
        </p:nvSpPr>
        <p:spPr>
          <a:xfrm>
            <a:off x="4291188" y="6127175"/>
            <a:ext cx="2868474" cy="146165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ctr"/>
            <a:r>
              <a:t>CENTRAL</a:t>
            </a:r>
            <a:br/>
            <a:r>
              <a:t>(Client)</a:t>
            </a:r>
          </a:p>
        </p:txBody>
      </p:sp>
      <p:sp>
        <p:nvSpPr>
          <p:cNvPr id="222" name="Basic BLE Structure"/>
          <p:cNvSpPr txBox="1">
            <a:spLocks noGrp="1"/>
          </p:cNvSpPr>
          <p:nvPr>
            <p:ph type="title" idx="4294967295"/>
          </p:nvPr>
        </p:nvSpPr>
        <p:spPr>
          <a:xfrm>
            <a:off x="1263454" y="695372"/>
            <a:ext cx="21066969" cy="1435101"/>
          </a:xfrm>
          <a:prstGeom prst="rect">
            <a:avLst/>
          </a:prstGeom>
        </p:spPr>
        <p:txBody>
          <a:bodyPr/>
          <a:lstStyle/>
          <a:p>
            <a:r>
              <a:t>Basic BLE Structure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-1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000 0.000000 L 0.260417 0.000000" pathEditMode="relative">
                                      <p:cBhvr>
                                        <p:cTn id="6" dur="500" fill="hold"/>
                                        <p:tgtEl>
                                          <p:spTgt spid="19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7" presetID="23" presetClass="entr" presetSubtype="16" fill="hold" grpId="2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" fill="hold"/>
                                        <p:tgtEl>
                                          <p:spTgt spid="1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9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19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23" presetClass="entr" presetSubtype="16" fill="hold" grpId="3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2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2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2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-1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000 0.000000 L -0.002585 -0.290806" pathEditMode="relative">
                                      <p:cBhvr>
                                        <p:cTn id="18" dur="500" fill="hold"/>
                                        <p:tgtEl>
                                          <p:spTgt spid="22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500"/>
                            </p:stCondLst>
                            <p:childTnLst>
                              <p:par>
                                <p:cTn id="20" presetID="23" presetClass="entr" presetSubtype="16" fill="hold" grpId="5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1" fill="hold"/>
                                        <p:tgtEl>
                                          <p:spTgt spid="2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20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20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000"/>
                            </p:stCondLst>
                            <p:childTnLst>
                              <p:par>
                                <p:cTn id="25" presetID="9" presetClass="entr" fill="hold" grpId="6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6" fill="hold"/>
                                        <p:tgtEl>
                                          <p:spTgt spid="2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2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9" presetClass="entr" fill="hold" grpId="7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9" fill="hold"/>
                                        <p:tgtEl>
                                          <p:spTgt spid="2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0" dur="500"/>
                                        <p:tgtEl>
                                          <p:spTgt spid="2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9" presetClass="entr" fill="hold" grpId="8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2" fill="hold"/>
                                        <p:tgtEl>
                                          <p:spTgt spid="2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3" dur="500"/>
                                        <p:tgtEl>
                                          <p:spTgt spid="2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9" presetClass="entr" fill="hold" grpId="9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5" fill="hold"/>
                                        <p:tgtEl>
                                          <p:spTgt spid="2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6" dur="500"/>
                                        <p:tgtEl>
                                          <p:spTgt spid="2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9" presetClass="entr" fill="hold" grpId="10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8" fill="hold"/>
                                        <p:tgtEl>
                                          <p:spTgt spid="2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9" dur="500"/>
                                        <p:tgtEl>
                                          <p:spTgt spid="2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9" presetClass="entr" fill="hold" grpId="11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1" fill="hold"/>
                                        <p:tgtEl>
                                          <p:spTgt spid="2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2" dur="500"/>
                                        <p:tgtEl>
                                          <p:spTgt spid="2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9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48" dur="500"/>
                                        <p:tgtEl>
                                          <p:spTgt spid="20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0" presetID="9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51" dur="500"/>
                                        <p:tgtEl>
                                          <p:spTgt spid="20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9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54" dur="500"/>
                                        <p:tgtEl>
                                          <p:spTgt spid="2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6" presetID="9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57" dur="500"/>
                                        <p:tgtEl>
                                          <p:spTgt spid="2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9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60" dur="500"/>
                                        <p:tgtEl>
                                          <p:spTgt spid="21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2" presetID="9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63" dur="500"/>
                                        <p:tgtEl>
                                          <p:spTgt spid="21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3" grpId="2" animBg="1" advAuto="0"/>
      <p:bldP spid="208" grpId="5" animBg="1" advAuto="0"/>
      <p:bldP spid="209" grpId="6" animBg="1" advAuto="0"/>
      <p:bldP spid="211" grpId="7" animBg="1" advAuto="0"/>
      <p:bldP spid="213" grpId="8" animBg="1" advAuto="0"/>
      <p:bldP spid="215" grpId="9" animBg="1" advAuto="0"/>
      <p:bldP spid="217" grpId="10" animBg="1" advAuto="0"/>
      <p:bldP spid="219" grpId="11" animBg="1" advAuto="0"/>
      <p:bldP spid="221" grpId="3" animBg="1" advAuto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The Basic Structure Of Our Bluetooth Apps"/>
          <p:cNvSpPr txBox="1">
            <a:spLocks noGrp="1"/>
          </p:cNvSpPr>
          <p:nvPr>
            <p:ph type="title" idx="4294967295"/>
          </p:nvPr>
        </p:nvSpPr>
        <p:spPr>
          <a:xfrm>
            <a:off x="1282700" y="1003300"/>
            <a:ext cx="21066969" cy="1435100"/>
          </a:xfrm>
          <a:prstGeom prst="rect">
            <a:avLst/>
          </a:prstGeom>
        </p:spPr>
        <p:txBody>
          <a:bodyPr/>
          <a:lstStyle>
            <a:lvl1pPr defTabSz="2389572">
              <a:defRPr sz="8330" spc="-166"/>
            </a:lvl1pPr>
          </a:lstStyle>
          <a:p>
            <a:r>
              <a:rPr dirty="0"/>
              <a:t>The Basic Structure Of Our Bluetooth Apps</a:t>
            </a:r>
          </a:p>
        </p:txBody>
      </p:sp>
      <p:pic>
        <p:nvPicPr>
          <p:cNvPr id="231" name="Oval Oval" descr="Oval Oval"/>
          <p:cNvPicPr>
            <a:picLocks/>
          </p:cNvPicPr>
          <p:nvPr/>
        </p:nvPicPr>
        <p:blipFill>
          <a:blip r:embed="rId3">
            <a:alphaModFix amt="80363"/>
          </a:blip>
          <a:stretch>
            <a:fillRect/>
          </a:stretch>
        </p:blipFill>
        <p:spPr>
          <a:xfrm>
            <a:off x="2333897" y="2228601"/>
            <a:ext cx="9087001" cy="10416082"/>
          </a:xfrm>
          <a:prstGeom prst="rect">
            <a:avLst/>
          </a:prstGeom>
        </p:spPr>
      </p:pic>
      <p:grpSp>
        <p:nvGrpSpPr>
          <p:cNvPr id="238" name="Group"/>
          <p:cNvGrpSpPr/>
          <p:nvPr/>
        </p:nvGrpSpPr>
        <p:grpSpPr>
          <a:xfrm>
            <a:off x="13735676" y="2662834"/>
            <a:ext cx="4249370" cy="1482421"/>
            <a:chOff x="0" y="0"/>
            <a:chExt cx="4249369" cy="1482420"/>
          </a:xfrm>
        </p:grpSpPr>
        <p:sp>
          <p:nvSpPr>
            <p:cNvPr id="236" name="PERIPHERAL"/>
            <p:cNvSpPr txBox="1"/>
            <p:nvPr/>
          </p:nvSpPr>
          <p:spPr>
            <a:xfrm>
              <a:off x="216484" y="0"/>
              <a:ext cx="3816402" cy="80843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/>
            <a:p>
              <a:r>
                <a:t>PERIPHERAL</a:t>
              </a:r>
            </a:p>
          </p:txBody>
        </p:sp>
        <p:sp>
          <p:nvSpPr>
            <p:cNvPr id="237" name="(Server Behavior)"/>
            <p:cNvSpPr txBox="1"/>
            <p:nvPr/>
          </p:nvSpPr>
          <p:spPr>
            <a:xfrm>
              <a:off x="0" y="748410"/>
              <a:ext cx="4249370" cy="73401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4300" i="1"/>
              </a:lvl1pPr>
            </a:lstStyle>
            <a:p>
              <a:r>
                <a:t>(Server Behavior)</a:t>
              </a:r>
            </a:p>
          </p:txBody>
        </p:sp>
      </p:grpSp>
      <p:pic>
        <p:nvPicPr>
          <p:cNvPr id="240" name="8Ball.png" descr="8Ball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609161" y="4919513"/>
            <a:ext cx="6502401" cy="6502401"/>
          </a:xfrm>
          <a:prstGeom prst="rect">
            <a:avLst/>
          </a:prstGeom>
          <a:ln w="12700">
            <a:miter lim="400000"/>
          </a:ln>
        </p:spPr>
      </p:pic>
      <p:sp>
        <p:nvSpPr>
          <p:cNvPr id="16" name="CENTRAL">
            <a:extLst>
              <a:ext uri="{FF2B5EF4-FFF2-40B4-BE49-F238E27FC236}">
                <a16:creationId xmlns:a16="http://schemas.microsoft.com/office/drawing/2014/main" id="{E58CD968-DDC3-4140-985E-6CB907209AE7}"/>
              </a:ext>
            </a:extLst>
          </p:cNvPr>
          <p:cNvSpPr txBox="1"/>
          <p:nvPr/>
        </p:nvSpPr>
        <p:spPr>
          <a:xfrm>
            <a:off x="8985905" y="2683355"/>
            <a:ext cx="6403997" cy="76739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numCol="1" anchor="ctr">
            <a:spAutoFit/>
          </a:bodyPr>
          <a:lstStyle/>
          <a:p>
            <a:r>
              <a:rPr lang="en-US" dirty="0"/>
              <a:t>Bluetooth Magic 8-Ball</a:t>
            </a:r>
            <a:endParaRPr dirty="0"/>
          </a:p>
        </p:txBody>
      </p:sp>
      <p:pic>
        <p:nvPicPr>
          <p:cNvPr id="15" name="Bluetooth.png" descr="Bluetooth.png">
            <a:extLst>
              <a:ext uri="{FF2B5EF4-FFF2-40B4-BE49-F238E27FC236}">
                <a16:creationId xmlns:a16="http://schemas.microsoft.com/office/drawing/2014/main" id="{D8D5F4AB-745F-884A-B391-6FB2E7A4625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564983" y="4919513"/>
            <a:ext cx="6502401" cy="6502401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18" name="Group">
            <a:extLst>
              <a:ext uri="{FF2B5EF4-FFF2-40B4-BE49-F238E27FC236}">
                <a16:creationId xmlns:a16="http://schemas.microsoft.com/office/drawing/2014/main" id="{EC2CEA1B-1C71-2F41-B759-D7C58DDFC9D4}"/>
              </a:ext>
            </a:extLst>
          </p:cNvPr>
          <p:cNvGrpSpPr/>
          <p:nvPr/>
        </p:nvGrpSpPr>
        <p:grpSpPr>
          <a:xfrm>
            <a:off x="4812127" y="2662834"/>
            <a:ext cx="4088271" cy="1482421"/>
            <a:chOff x="0" y="0"/>
            <a:chExt cx="4088269" cy="1482420"/>
          </a:xfrm>
        </p:grpSpPr>
        <p:sp>
          <p:nvSpPr>
            <p:cNvPr id="19" name="CENTRAL">
              <a:extLst>
                <a:ext uri="{FF2B5EF4-FFF2-40B4-BE49-F238E27FC236}">
                  <a16:creationId xmlns:a16="http://schemas.microsoft.com/office/drawing/2014/main" id="{9D9848FA-A8C4-C74C-A3B3-16B8596F4572}"/>
                </a:ext>
              </a:extLst>
            </p:cNvPr>
            <p:cNvSpPr txBox="1"/>
            <p:nvPr/>
          </p:nvSpPr>
          <p:spPr>
            <a:xfrm>
              <a:off x="609898" y="0"/>
              <a:ext cx="2868474" cy="80843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/>
            <a:p>
              <a:r>
                <a:t>CENTRAL</a:t>
              </a:r>
            </a:p>
          </p:txBody>
        </p:sp>
        <p:sp>
          <p:nvSpPr>
            <p:cNvPr id="20" name="(Client Behavior)">
              <a:extLst>
                <a:ext uri="{FF2B5EF4-FFF2-40B4-BE49-F238E27FC236}">
                  <a16:creationId xmlns:a16="http://schemas.microsoft.com/office/drawing/2014/main" id="{D3F50B83-1D2E-D140-BBEB-BD18CEDE8CA1}"/>
                </a:ext>
              </a:extLst>
            </p:cNvPr>
            <p:cNvSpPr txBox="1"/>
            <p:nvPr/>
          </p:nvSpPr>
          <p:spPr>
            <a:xfrm>
              <a:off x="0" y="748410"/>
              <a:ext cx="4088270" cy="73401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4300" i="1"/>
              </a:lvl1pPr>
            </a:lstStyle>
            <a:p>
              <a:r>
                <a:rPr dirty="0"/>
                <a:t>(Client Behavior)</a:t>
              </a:r>
            </a:p>
          </p:txBody>
        </p:sp>
      </p:grpSp>
      <p:pic>
        <p:nvPicPr>
          <p:cNvPr id="3" name="Picture 2" descr="A close up of text on a white background&#10;&#10;Description automatically generated">
            <a:extLst>
              <a:ext uri="{FF2B5EF4-FFF2-40B4-BE49-F238E27FC236}">
                <a16:creationId xmlns:a16="http://schemas.microsoft.com/office/drawing/2014/main" id="{06EF6251-15F6-CA4A-8BDD-0C751A1A2AC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99610" y="4077672"/>
            <a:ext cx="8433145" cy="8186081"/>
          </a:xfrm>
          <a:prstGeom prst="rect">
            <a:avLst/>
          </a:prstGeom>
        </p:spPr>
      </p:pic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125E-7 2.40741E-6 L -0.20469 0.00428 " pathEditMode="relative" rAng="0" ptsTypes="AA">
                                      <p:cBhvr>
                                        <p:cTn id="1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0234" y="208"/>
                                    </p:animMotion>
                                  </p:childTnLst>
                                </p:cTn>
                              </p:par>
                              <p:par>
                                <p:cTn id="18" presetID="23" presetClass="entr" presetSubtype="16" fill="hold" grpId="3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9" fill="hold"/>
                                        <p:tgtEl>
                                          <p:spTgt spid="2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2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2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23" presetClass="entr" presetSubtype="16" fill="hold" grpId="4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3" fill="hold"/>
                                        <p:tgtEl>
                                          <p:spTgt spid="2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2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2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500"/>
                            </p:stCondLst>
                            <p:childTnLst>
                              <p:par>
                                <p:cTn id="27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5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23" presetClass="exit" presetSubtype="32" fill="hold" grpId="6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2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2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6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23" presetClass="exit" presetSubtype="32" fill="hold" grpId="7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2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2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40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1" grpId="5" animBg="1" advAuto="0"/>
      <p:bldP spid="238" grpId="3" animBg="1" advAuto="0"/>
      <p:bldP spid="238" grpId="6" animBg="1" advAuto="0"/>
      <p:bldP spid="240" grpId="4" animBg="1" advAuto="0"/>
      <p:bldP spid="240" grpId="7" animBg="1" advAuto="0"/>
      <p:bldP spid="16" grpId="0"/>
    </p:bldLst>
  </p:timing>
</p:sld>
</file>

<file path=ppt/theme/theme1.xml><?xml version="1.0" encoding="utf-8"?>
<a:theme xmlns:a="http://schemas.openxmlformats.org/drawingml/2006/main" name="21_BasicWhite">
  <a:themeElements>
    <a:clrScheme name="21_Basic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21_BasicWhite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21_Basic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l" defTabSz="2438338" rtl="0" fontAlgn="auto" latinLnBrk="0" hangingPunct="0">
          <a:lnSpc>
            <a:spcPct val="90000"/>
          </a:lnSpc>
          <a:spcBef>
            <a:spcPts val="4500"/>
          </a:spcBef>
          <a:spcAft>
            <a:spcPts val="0"/>
          </a:spcAft>
          <a:buClrTx/>
          <a:buSzTx/>
          <a:buFontTx/>
          <a:buNone/>
          <a:tabLst/>
          <a:defRPr kumimoji="0" sz="4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21_BasicWhite">
  <a:themeElements>
    <a:clrScheme name="21_Basic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21_BasicWhite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21_Basic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l" defTabSz="2438338" rtl="0" fontAlgn="auto" latinLnBrk="0" hangingPunct="0">
          <a:lnSpc>
            <a:spcPct val="90000"/>
          </a:lnSpc>
          <a:spcBef>
            <a:spcPts val="4500"/>
          </a:spcBef>
          <a:spcAft>
            <a:spcPts val="0"/>
          </a:spcAft>
          <a:buClrTx/>
          <a:buSzTx/>
          <a:buFontTx/>
          <a:buNone/>
          <a:tabLst/>
          <a:defRPr kumimoji="0" sz="4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561</TotalTime>
  <Words>368</Words>
  <Application>Microsoft Macintosh PowerPoint</Application>
  <PresentationFormat>Custom</PresentationFormat>
  <Paragraphs>113</Paragraphs>
  <Slides>13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8" baseType="lpstr">
      <vt:lpstr>Arial</vt:lpstr>
      <vt:lpstr>Bauhaus 93</vt:lpstr>
      <vt:lpstr>Helvetica Neue</vt:lpstr>
      <vt:lpstr>Helvetica Neue Medium</vt:lpstr>
      <vt:lpstr>21_BasicWhite</vt:lpstr>
      <vt:lpstr>Introduction to Core Bluetooth</vt:lpstr>
      <vt:lpstr>PowerPoint Presentation</vt:lpstr>
      <vt:lpstr>PowerPoint Presentation</vt:lpstr>
      <vt:lpstr>BLUETOOTH CORE IS BIG</vt:lpstr>
      <vt:lpstr>PowerPoint Presentation</vt:lpstr>
      <vt:lpstr>BLE Advertising: The Story of Dave and Matt</vt:lpstr>
      <vt:lpstr>Basic BLE Structure</vt:lpstr>
      <vt:lpstr>Basic BLE Structure</vt:lpstr>
      <vt:lpstr>The Basic Structure Of Our Bluetooth Apps</vt:lpstr>
      <vt:lpstr>The Basic Structure Of Our Bluetooth Apps</vt:lpstr>
      <vt:lpstr>The Basic Structure Of Our Bluetooth Apps</vt:lpstr>
      <vt:lpstr>The Basic Structure Of Our Bluetooth Apps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Introduction to Core Bluetooth</dc:title>
  <cp:lastModifiedBy>Chris Marshall</cp:lastModifiedBy>
  <cp:revision>59</cp:revision>
  <dcterms:modified xsi:type="dcterms:W3CDTF">2020-06-09T18:21:36Z</dcterms:modified>
</cp:coreProperties>
</file>